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267" r:id="rId2"/>
    <p:sldId id="284" r:id="rId3"/>
    <p:sldId id="298" r:id="rId4"/>
    <p:sldId id="297" r:id="rId5"/>
    <p:sldId id="299" r:id="rId6"/>
    <p:sldId id="302" r:id="rId7"/>
    <p:sldId id="304" r:id="rId8"/>
    <p:sldId id="321" r:id="rId9"/>
    <p:sldId id="323" r:id="rId10"/>
    <p:sldId id="322" r:id="rId11"/>
    <p:sldId id="306" r:id="rId12"/>
    <p:sldId id="300" r:id="rId13"/>
    <p:sldId id="310" r:id="rId14"/>
    <p:sldId id="308" r:id="rId15"/>
    <p:sldId id="309" r:id="rId16"/>
    <p:sldId id="301" r:id="rId17"/>
    <p:sldId id="314" r:id="rId18"/>
    <p:sldId id="292" r:id="rId19"/>
    <p:sldId id="311" r:id="rId20"/>
    <p:sldId id="317" r:id="rId21"/>
    <p:sldId id="312" r:id="rId22"/>
    <p:sldId id="315" r:id="rId23"/>
    <p:sldId id="316" r:id="rId24"/>
    <p:sldId id="318" r:id="rId25"/>
    <p:sldId id="319" r:id="rId26"/>
    <p:sldId id="293" r:id="rId27"/>
    <p:sldId id="320" r:id="rId28"/>
    <p:sldId id="264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88" autoAdjust="0"/>
    <p:restoredTop sz="94628" autoAdjust="0"/>
  </p:normalViewPr>
  <p:slideViewPr>
    <p:cSldViewPr>
      <p:cViewPr>
        <p:scale>
          <a:sx n="100" d="100"/>
          <a:sy n="100" d="100"/>
        </p:scale>
        <p:origin x="-234" y="-294"/>
      </p:cViewPr>
      <p:guideLst>
        <p:guide orient="horz" pos="1298"/>
        <p:guide orient="horz" pos="3748"/>
        <p:guide orient="horz" pos="3022"/>
        <p:guide pos="2880"/>
        <p:guide pos="4604"/>
        <p:guide pos="1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01clficgrp2\GHE_CBE$\G&#233;n&#233;tique\CARDIO\RO\RECHERCHE\PHRCs\PHRC%202016\TACRO\Planning%20et%20inclusion%20TAC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8373246380444E-2"/>
          <c:y val="0.20357426410615626"/>
          <c:w val="0.88722506706575355"/>
          <c:h val="0.59759450846924866"/>
        </c:manualLayout>
      </c:layout>
      <c:lineChart>
        <c:grouping val="standard"/>
        <c:varyColors val="0"/>
        <c:ser>
          <c:idx val="0"/>
          <c:order val="0"/>
          <c:tx>
            <c:strRef>
              <c:f>'Courbe inclusion'!$B$2</c:f>
              <c:strCache>
                <c:ptCount val="1"/>
                <c:pt idx="0">
                  <c:v>Théorique</c:v>
                </c:pt>
              </c:strCache>
            </c:strRef>
          </c:tx>
          <c:spPr>
            <a:ln w="4445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  <c:marker>
            <c:symbol val="none"/>
          </c:marker>
          <c:cat>
            <c:numRef>
              <c:f>'Courbe inclusion'!$A$3:$A$20</c:f>
              <c:numCache>
                <c:formatCode>mmm\-yy</c:formatCode>
                <c:ptCount val="18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  <c:pt idx="15">
                  <c:v>43313</c:v>
                </c:pt>
                <c:pt idx="16">
                  <c:v>43344</c:v>
                </c:pt>
                <c:pt idx="17">
                  <c:v>43374</c:v>
                </c:pt>
              </c:numCache>
            </c:numRef>
          </c:cat>
          <c:val>
            <c:numRef>
              <c:f>'Courbe inclusion'!$B$3:$B$20</c:f>
              <c:numCache>
                <c:formatCode>General</c:formatCode>
                <c:ptCount val="1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'Courbe inclusion'!$C$2</c:f>
              <c:strCache>
                <c:ptCount val="1"/>
                <c:pt idx="0">
                  <c:v>Réelle</c:v>
                </c:pt>
              </c:strCache>
            </c:strRef>
          </c:tx>
          <c:spPr>
            <a:ln w="4445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'Courbe inclusion'!$A$3:$A$20</c:f>
              <c:numCache>
                <c:formatCode>mmm\-yy</c:formatCode>
                <c:ptCount val="18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  <c:pt idx="15">
                  <c:v>43313</c:v>
                </c:pt>
                <c:pt idx="16">
                  <c:v>43344</c:v>
                </c:pt>
                <c:pt idx="17">
                  <c:v>43374</c:v>
                </c:pt>
              </c:numCache>
            </c:numRef>
          </c:cat>
          <c:val>
            <c:numRef>
              <c:f>'Courbe inclusion'!$C$3:$C$20</c:f>
              <c:numCache>
                <c:formatCode>General</c:formatCode>
                <c:ptCount val="1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12</c:v>
                </c:pt>
                <c:pt idx="5">
                  <c:v>22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38</c:v>
                </c:pt>
                <c:pt idx="12">
                  <c:v>39</c:v>
                </c:pt>
                <c:pt idx="13">
                  <c:v>48</c:v>
                </c:pt>
                <c:pt idx="14">
                  <c:v>49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87648"/>
        <c:axId val="109011328"/>
      </c:lineChart>
      <c:dateAx>
        <c:axId val="108587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09011328"/>
        <c:crosses val="autoZero"/>
        <c:auto val="1"/>
        <c:lblOffset val="100"/>
        <c:baseTimeUnit val="months"/>
      </c:dateAx>
      <c:valAx>
        <c:axId val="109011328"/>
        <c:scaling>
          <c:orientation val="minMax"/>
          <c:max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8587648"/>
        <c:crossesAt val="42856"/>
        <c:crossBetween val="midCat"/>
      </c:valAx>
    </c:plotArea>
    <c:legend>
      <c:legendPos val="t"/>
      <c:layout>
        <c:manualLayout>
          <c:xMode val="edge"/>
          <c:yMode val="edge"/>
          <c:x val="0.12654494727686599"/>
          <c:y val="0.24338643480353983"/>
          <c:w val="0.47879784495034144"/>
          <c:h val="0.193633902539857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Durée des épistaxis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Groupe A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Avant traitement</c:v>
                </c:pt>
                <c:pt idx="1">
                  <c:v>Pendant traitement</c:v>
                </c:pt>
                <c:pt idx="2">
                  <c:v>Après traitement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325</c:v>
                </c:pt>
                <c:pt idx="1">
                  <c:v>200</c:v>
                </c:pt>
                <c:pt idx="2">
                  <c:v>249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Groupe B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Avant traitement</c:v>
                </c:pt>
                <c:pt idx="1">
                  <c:v>Pendant traitement</c:v>
                </c:pt>
                <c:pt idx="2">
                  <c:v>Après traitement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225</c:v>
                </c:pt>
                <c:pt idx="1">
                  <c:v>165</c:v>
                </c:pt>
                <c:pt idx="2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80864"/>
        <c:axId val="108582400"/>
      </c:barChart>
      <c:catAx>
        <c:axId val="10858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08582400"/>
        <c:crosses val="autoZero"/>
        <c:auto val="1"/>
        <c:lblAlgn val="ctr"/>
        <c:lblOffset val="100"/>
        <c:noMultiLvlLbl val="0"/>
      </c:catAx>
      <c:valAx>
        <c:axId val="1085824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Minutes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580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2272E-797E-4A5B-BB01-43DD488B8C5A}" type="doc">
      <dgm:prSet loTypeId="urn:microsoft.com/office/officeart/2005/8/layout/chevron2" loCatId="process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65D3963-BC31-4358-BF17-A8DC47BD35C7}">
      <dgm:prSet phldrT="[Texte]"/>
      <dgm:spPr/>
      <dgm:t>
        <a:bodyPr/>
        <a:lstStyle/>
        <a:p>
          <a:r>
            <a:rPr lang="fr-FR" b="1" dirty="0" smtClean="0"/>
            <a:t>Ex Vivo</a:t>
          </a:r>
          <a:endParaRPr lang="fr-FR" b="1" dirty="0"/>
        </a:p>
      </dgm:t>
    </dgm:pt>
    <dgm:pt modelId="{B2277A80-F180-483E-817E-DB714276527D}" type="parTrans" cxnId="{A55813E8-A4E0-48CF-A5CB-D58353B44A9B}">
      <dgm:prSet/>
      <dgm:spPr/>
      <dgm:t>
        <a:bodyPr/>
        <a:lstStyle/>
        <a:p>
          <a:endParaRPr lang="fr-FR" b="1"/>
        </a:p>
      </dgm:t>
    </dgm:pt>
    <dgm:pt modelId="{AC8526AB-DEF7-445B-A750-479E616F6306}" type="sibTrans" cxnId="{A55813E8-A4E0-48CF-A5CB-D58353B44A9B}">
      <dgm:prSet/>
      <dgm:spPr/>
      <dgm:t>
        <a:bodyPr/>
        <a:lstStyle/>
        <a:p>
          <a:endParaRPr lang="fr-FR" b="1"/>
        </a:p>
      </dgm:t>
    </dgm:pt>
    <dgm:pt modelId="{1474DA3C-7483-40FD-9AFD-C1EE7F786DDE}">
      <dgm:prSet phldrT="[Texte]"/>
      <dgm:spPr/>
      <dgm:t>
        <a:bodyPr/>
        <a:lstStyle/>
        <a:p>
          <a:r>
            <a:rPr lang="fr-FR" b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Ex vivo </a:t>
          </a:r>
          <a:r>
            <a:rPr lang="fr-FR" b="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study</a:t>
          </a:r>
          <a:r>
            <a:rPr lang="fr-FR" b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to characterize the transport of bevacizumab through </a:t>
          </a:r>
          <a:r>
            <a:rPr lang="fr-FR" b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nasal porcine </a:t>
          </a:r>
          <a:r>
            <a:rPr lang="fr-FR" b="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mucosa</a:t>
          </a:r>
          <a:endParaRPr lang="fr-FR" b="0" dirty="0">
            <a:solidFill>
              <a:srgbClr val="7030A0"/>
            </a:solidFill>
          </a:endParaRPr>
        </a:p>
      </dgm:t>
    </dgm:pt>
    <dgm:pt modelId="{EA25E8C9-0483-499A-A26A-742B4C5DCE0D}" type="parTrans" cxnId="{AFEAA411-2A60-4ACE-8F4F-5454337058B9}">
      <dgm:prSet/>
      <dgm:spPr/>
      <dgm:t>
        <a:bodyPr/>
        <a:lstStyle/>
        <a:p>
          <a:endParaRPr lang="fr-FR" b="1"/>
        </a:p>
      </dgm:t>
    </dgm:pt>
    <dgm:pt modelId="{8AECC659-0855-4B20-87EF-D6382B9908FC}" type="sibTrans" cxnId="{AFEAA411-2A60-4ACE-8F4F-5454337058B9}">
      <dgm:prSet/>
      <dgm:spPr/>
      <dgm:t>
        <a:bodyPr/>
        <a:lstStyle/>
        <a:p>
          <a:endParaRPr lang="fr-FR" b="1"/>
        </a:p>
      </dgm:t>
    </dgm:pt>
    <dgm:pt modelId="{44E0B356-0445-4477-8F4B-598735099664}">
      <dgm:prSet phldrT="[Texte]"/>
      <dgm:spPr/>
      <dgm:t>
        <a:bodyPr/>
        <a:lstStyle/>
        <a:p>
          <a:r>
            <a:rPr lang="fr-FR" b="0" i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Samson G, Eur J Pharm Biopharm 2012</a:t>
          </a:r>
          <a:endParaRPr lang="fr-FR" b="0" dirty="0">
            <a:solidFill>
              <a:srgbClr val="7030A0"/>
            </a:solidFill>
          </a:endParaRPr>
        </a:p>
      </dgm:t>
    </dgm:pt>
    <dgm:pt modelId="{8A84CAC5-83F9-4503-8F9D-0AA0D7182C3E}" type="parTrans" cxnId="{6576E54A-6C22-45CA-BCD5-B73F84C8CDFC}">
      <dgm:prSet/>
      <dgm:spPr/>
      <dgm:t>
        <a:bodyPr/>
        <a:lstStyle/>
        <a:p>
          <a:endParaRPr lang="fr-FR" b="1"/>
        </a:p>
      </dgm:t>
    </dgm:pt>
    <dgm:pt modelId="{236C3D83-12C1-49E5-B515-E60F90B45C95}" type="sibTrans" cxnId="{6576E54A-6C22-45CA-BCD5-B73F84C8CDFC}">
      <dgm:prSet/>
      <dgm:spPr/>
      <dgm:t>
        <a:bodyPr/>
        <a:lstStyle/>
        <a:p>
          <a:endParaRPr lang="fr-FR" b="1"/>
        </a:p>
      </dgm:t>
    </dgm:pt>
    <dgm:pt modelId="{D09F914C-5068-47BE-96EB-B7BDF3716701}">
      <dgm:prSet phldrT="[Texte]"/>
      <dgm:spPr/>
      <dgm:t>
        <a:bodyPr/>
        <a:lstStyle/>
        <a:p>
          <a:r>
            <a:rPr lang="fr-FR" b="1" dirty="0" smtClean="0"/>
            <a:t>Ellipse</a:t>
          </a:r>
          <a:endParaRPr lang="fr-FR" b="1" dirty="0"/>
        </a:p>
      </dgm:t>
    </dgm:pt>
    <dgm:pt modelId="{6A15A3A1-9CFE-4CCC-B6A3-3422B3F45ED4}" type="parTrans" cxnId="{AC1079C7-5181-40FC-920C-03AE14DFD1C7}">
      <dgm:prSet/>
      <dgm:spPr/>
      <dgm:t>
        <a:bodyPr/>
        <a:lstStyle/>
        <a:p>
          <a:endParaRPr lang="fr-FR" b="1"/>
        </a:p>
      </dgm:t>
    </dgm:pt>
    <dgm:pt modelId="{4914A3AE-910C-43CB-9FD6-ACF3382C87BC}" type="sibTrans" cxnId="{AC1079C7-5181-40FC-920C-03AE14DFD1C7}">
      <dgm:prSet/>
      <dgm:spPr/>
      <dgm:t>
        <a:bodyPr/>
        <a:lstStyle/>
        <a:p>
          <a:endParaRPr lang="fr-FR" b="1"/>
        </a:p>
      </dgm:t>
    </dgm:pt>
    <dgm:pt modelId="{395864E5-8F2F-4D30-A74B-BB336951F9B9}">
      <dgm:prSet phldrT="[Texte]"/>
      <dgm:spPr/>
      <dgm:t>
        <a:bodyPr/>
        <a:lstStyle/>
        <a:p>
          <a:r>
            <a:rPr lang="fr-FR" b="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Tolerance</a:t>
          </a:r>
          <a:r>
            <a:rPr lang="fr-FR" b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  of bevacizumab nasal spray, Phase I </a:t>
          </a:r>
          <a:r>
            <a:rPr lang="fr-FR" b="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study</a:t>
          </a:r>
          <a:r>
            <a:rPr lang="fr-FR" b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				</a:t>
          </a:r>
          <a:endParaRPr lang="fr-FR" b="0" dirty="0">
            <a:solidFill>
              <a:srgbClr val="00B0F0"/>
            </a:solidFill>
          </a:endParaRPr>
        </a:p>
      </dgm:t>
    </dgm:pt>
    <dgm:pt modelId="{4E1F2251-42A9-4E3C-99D2-AEBD73122104}" type="parTrans" cxnId="{238A6D86-9F69-46DF-BEDE-B033A08DE6C2}">
      <dgm:prSet/>
      <dgm:spPr/>
      <dgm:t>
        <a:bodyPr/>
        <a:lstStyle/>
        <a:p>
          <a:endParaRPr lang="fr-FR" b="1"/>
        </a:p>
      </dgm:t>
    </dgm:pt>
    <dgm:pt modelId="{F5813F5A-0EC6-4AC9-B1EE-DBD436C1AF0F}" type="sibTrans" cxnId="{238A6D86-9F69-46DF-BEDE-B033A08DE6C2}">
      <dgm:prSet/>
      <dgm:spPr/>
      <dgm:t>
        <a:bodyPr/>
        <a:lstStyle/>
        <a:p>
          <a:endParaRPr lang="fr-FR" b="1"/>
        </a:p>
      </dgm:t>
    </dgm:pt>
    <dgm:pt modelId="{A216AE30-31A0-49D0-BA9B-788688B5AFEF}">
      <dgm:prSet phldrT="[Texte]"/>
      <dgm:spPr/>
      <dgm:t>
        <a:bodyPr/>
        <a:lstStyle/>
        <a:p>
          <a:r>
            <a:rPr lang="fr-FR" b="1" dirty="0" err="1" smtClean="0"/>
            <a:t>Alegori</a:t>
          </a:r>
          <a:endParaRPr lang="fr-FR" b="1" dirty="0"/>
        </a:p>
      </dgm:t>
    </dgm:pt>
    <dgm:pt modelId="{9B3B38ED-AB35-4C6F-88A7-2AC074DFE6E7}" type="parTrans" cxnId="{EC20318B-739E-402F-AC90-D5492ACFAFB2}">
      <dgm:prSet/>
      <dgm:spPr/>
      <dgm:t>
        <a:bodyPr/>
        <a:lstStyle/>
        <a:p>
          <a:endParaRPr lang="fr-FR" b="1"/>
        </a:p>
      </dgm:t>
    </dgm:pt>
    <dgm:pt modelId="{92B2DFB6-FCDB-4CD8-A5DC-0026C633961D}" type="sibTrans" cxnId="{EC20318B-739E-402F-AC90-D5492ACFAFB2}">
      <dgm:prSet/>
      <dgm:spPr/>
      <dgm:t>
        <a:bodyPr/>
        <a:lstStyle/>
        <a:p>
          <a:endParaRPr lang="fr-FR" b="1"/>
        </a:p>
      </dgm:t>
    </dgm:pt>
    <dgm:pt modelId="{911F4B9C-1306-42B6-AB47-D41C12536052}">
      <dgm:prSet phldrT="[Texte]"/>
      <dgm:spPr/>
      <dgm:t>
        <a:bodyPr/>
        <a:lstStyle/>
        <a:p>
          <a:r>
            <a:rPr lang="fr-FR" b="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Efficacy</a:t>
          </a:r>
          <a:r>
            <a:rPr lang="fr-FR" b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of bevacizumab nasal spray in HHT Phase II/III </a:t>
          </a:r>
          <a:r>
            <a:rPr lang="fr-FR" b="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study</a:t>
          </a:r>
          <a:r>
            <a:rPr lang="fr-FR" b="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			</a:t>
          </a:r>
          <a:endParaRPr lang="fr-FR" b="0" dirty="0">
            <a:solidFill>
              <a:srgbClr val="00B0F0"/>
            </a:solidFill>
          </a:endParaRPr>
        </a:p>
      </dgm:t>
    </dgm:pt>
    <dgm:pt modelId="{9DDE30CB-DC34-47E5-80D8-01D58D09BEE0}" type="parTrans" cxnId="{94B761F5-9E6F-417C-8067-0C20FF6A4416}">
      <dgm:prSet/>
      <dgm:spPr/>
      <dgm:t>
        <a:bodyPr/>
        <a:lstStyle/>
        <a:p>
          <a:endParaRPr lang="fr-FR" b="1"/>
        </a:p>
      </dgm:t>
    </dgm:pt>
    <dgm:pt modelId="{148D7292-B999-4ADD-9679-A10E7C214F19}" type="sibTrans" cxnId="{94B761F5-9E6F-417C-8067-0C20FF6A4416}">
      <dgm:prSet/>
      <dgm:spPr/>
      <dgm:t>
        <a:bodyPr/>
        <a:lstStyle/>
        <a:p>
          <a:endParaRPr lang="fr-FR" b="1"/>
        </a:p>
      </dgm:t>
    </dgm:pt>
    <dgm:pt modelId="{80F29A22-5F70-4BA6-BDD5-1DF12D424AE3}">
      <dgm:prSet phldrT="[Texte]"/>
      <dgm:spPr/>
      <dgm:t>
        <a:bodyPr/>
        <a:lstStyle/>
        <a:p>
          <a:r>
            <a:rPr lang="fr-FR" b="0" i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Dupuis-Girod</a:t>
          </a:r>
          <a:r>
            <a:rPr lang="fr-FR" b="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S, JAMA 2016</a:t>
          </a:r>
          <a:endParaRPr lang="fr-FR" b="0" dirty="0">
            <a:solidFill>
              <a:srgbClr val="7030A0"/>
            </a:solidFill>
          </a:endParaRPr>
        </a:p>
      </dgm:t>
    </dgm:pt>
    <dgm:pt modelId="{58BB779D-CC46-4991-AF40-8D678F0F4504}" type="parTrans" cxnId="{9AD6F332-4206-41C0-A0FB-2FA4BF1B3257}">
      <dgm:prSet/>
      <dgm:spPr/>
      <dgm:t>
        <a:bodyPr/>
        <a:lstStyle/>
        <a:p>
          <a:endParaRPr lang="fr-FR" b="1"/>
        </a:p>
      </dgm:t>
    </dgm:pt>
    <dgm:pt modelId="{6E91D00B-27D1-4362-977D-B874B01FAA2A}" type="sibTrans" cxnId="{9AD6F332-4206-41C0-A0FB-2FA4BF1B3257}">
      <dgm:prSet/>
      <dgm:spPr/>
      <dgm:t>
        <a:bodyPr/>
        <a:lstStyle/>
        <a:p>
          <a:endParaRPr lang="fr-FR" b="1"/>
        </a:p>
      </dgm:t>
    </dgm:pt>
    <dgm:pt modelId="{DB6F5A37-40E0-4209-8282-6E32D04E0DD1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fr-FR" b="1" dirty="0" err="1" smtClean="0"/>
            <a:t>Nose</a:t>
          </a:r>
          <a:endParaRPr lang="fr-FR" b="1" dirty="0"/>
        </a:p>
      </dgm:t>
    </dgm:pt>
    <dgm:pt modelId="{10381330-69B8-4778-A568-6292B9186CAB}" type="parTrans" cxnId="{6A765D53-A1DC-482B-8645-1DFFAE975B16}">
      <dgm:prSet/>
      <dgm:spPr/>
      <dgm:t>
        <a:bodyPr/>
        <a:lstStyle/>
        <a:p>
          <a:endParaRPr lang="fr-FR" b="1"/>
        </a:p>
      </dgm:t>
    </dgm:pt>
    <dgm:pt modelId="{E6C108CE-440B-4EFC-BC62-94034372A28B}" type="sibTrans" cxnId="{6A765D53-A1DC-482B-8645-1DFFAE975B16}">
      <dgm:prSet/>
      <dgm:spPr/>
      <dgm:t>
        <a:bodyPr/>
        <a:lstStyle/>
        <a:p>
          <a:endParaRPr lang="fr-FR" b="1"/>
        </a:p>
      </dgm:t>
    </dgm:pt>
    <dgm:pt modelId="{92A9A443-A39D-41FE-A7A6-123AFDBA6E77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r-FR" b="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Effect</a:t>
          </a:r>
          <a:r>
            <a:rPr lang="fr-FR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fr-FR" b="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topical</a:t>
          </a:r>
          <a:r>
            <a:rPr lang="fr-FR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intranasal </a:t>
          </a:r>
          <a:r>
            <a:rPr lang="fr-FR" b="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therapy</a:t>
          </a:r>
          <a:r>
            <a:rPr lang="fr-FR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fr-FR" b="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epistaxis</a:t>
          </a:r>
          <a:r>
            <a:rPr lang="fr-FR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b="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frequency</a:t>
          </a:r>
          <a:r>
            <a:rPr lang="fr-FR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on patients </a:t>
          </a:r>
          <a:r>
            <a:rPr lang="fr-FR" b="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fr-FR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HHT</a:t>
          </a:r>
          <a:r>
            <a:rPr lang="fr-FR" b="0" dirty="0" smtClean="0">
              <a:solidFill>
                <a:srgbClr val="0070C0"/>
              </a:solidFill>
            </a:rPr>
            <a:t> </a:t>
          </a:r>
          <a:endParaRPr lang="fr-FR" b="0" dirty="0">
            <a:solidFill>
              <a:srgbClr val="0070C0"/>
            </a:solidFill>
          </a:endParaRPr>
        </a:p>
      </dgm:t>
    </dgm:pt>
    <dgm:pt modelId="{235A88EC-2432-4BEE-916E-2F84692FDD4C}" type="parTrans" cxnId="{C3CBC09B-B43E-47F4-A3C0-AF6311F80102}">
      <dgm:prSet/>
      <dgm:spPr/>
      <dgm:t>
        <a:bodyPr/>
        <a:lstStyle/>
        <a:p>
          <a:endParaRPr lang="fr-FR" b="1"/>
        </a:p>
      </dgm:t>
    </dgm:pt>
    <dgm:pt modelId="{5C46D21A-FE34-4ADA-97EC-7AACBF27AC89}" type="sibTrans" cxnId="{C3CBC09B-B43E-47F4-A3C0-AF6311F80102}">
      <dgm:prSet/>
      <dgm:spPr/>
      <dgm:t>
        <a:bodyPr/>
        <a:lstStyle/>
        <a:p>
          <a:endParaRPr lang="fr-FR" b="1"/>
        </a:p>
      </dgm:t>
    </dgm:pt>
    <dgm:pt modelId="{8653A0EE-6B39-4811-B784-2302A929C726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r-FR" b="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Whitehead K et al. JAMA 2016</a:t>
          </a:r>
          <a:endParaRPr lang="fr-FR" b="0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94E7B2E7-BC86-43D7-B067-DB7E22AACAE8}" type="parTrans" cxnId="{45B86A23-07E6-43C6-8405-0527A7E61509}">
      <dgm:prSet/>
      <dgm:spPr/>
      <dgm:t>
        <a:bodyPr/>
        <a:lstStyle/>
        <a:p>
          <a:endParaRPr lang="fr-FR" b="1"/>
        </a:p>
      </dgm:t>
    </dgm:pt>
    <dgm:pt modelId="{1285C411-9CFB-40CF-8A0B-50F88460B8B4}" type="sibTrans" cxnId="{45B86A23-07E6-43C6-8405-0527A7E61509}">
      <dgm:prSet/>
      <dgm:spPr/>
      <dgm:t>
        <a:bodyPr/>
        <a:lstStyle/>
        <a:p>
          <a:endParaRPr lang="fr-FR" b="1"/>
        </a:p>
      </dgm:t>
    </dgm:pt>
    <dgm:pt modelId="{839FAF5A-A698-4C1C-96C9-C532DF2F34A4}">
      <dgm:prSet phldrT="[Texte]"/>
      <dgm:spPr/>
      <dgm:t>
        <a:bodyPr/>
        <a:lstStyle/>
        <a:p>
          <a:r>
            <a:rPr lang="fr-FR" b="0" i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Dupuis-Girod</a:t>
          </a:r>
          <a:r>
            <a:rPr lang="fr-FR" b="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S,  M Abs 2014</a:t>
          </a:r>
          <a:endParaRPr lang="fr-FR" b="0" dirty="0">
            <a:solidFill>
              <a:srgbClr val="7030A0"/>
            </a:solidFill>
          </a:endParaRPr>
        </a:p>
      </dgm:t>
    </dgm:pt>
    <dgm:pt modelId="{A9A59D0D-241F-4163-993F-113A54F59460}" type="sibTrans" cxnId="{0E1E84A4-6051-426B-9AB0-69ADF14E2512}">
      <dgm:prSet/>
      <dgm:spPr/>
      <dgm:t>
        <a:bodyPr/>
        <a:lstStyle/>
        <a:p>
          <a:endParaRPr lang="fr-FR" b="1"/>
        </a:p>
      </dgm:t>
    </dgm:pt>
    <dgm:pt modelId="{DCF05397-3EEF-4EE1-B22B-4D4A7C1A69E3}" type="parTrans" cxnId="{0E1E84A4-6051-426B-9AB0-69ADF14E2512}">
      <dgm:prSet/>
      <dgm:spPr/>
      <dgm:t>
        <a:bodyPr/>
        <a:lstStyle/>
        <a:p>
          <a:endParaRPr lang="fr-FR" b="1"/>
        </a:p>
      </dgm:t>
    </dgm:pt>
    <dgm:pt modelId="{7AB01AD8-5294-427F-A2EB-8191CC6FC078}" type="pres">
      <dgm:prSet presAssocID="{2522272E-797E-4A5B-BB01-43DD488B8C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E796A3-A1BD-4B9B-91B8-1910E04AC72C}" type="pres">
      <dgm:prSet presAssocID="{265D3963-BC31-4358-BF17-A8DC47BD35C7}" presName="composite" presStyleCnt="0"/>
      <dgm:spPr/>
    </dgm:pt>
    <dgm:pt modelId="{3AB4C406-7D47-4640-AA86-54E0B88BB22F}" type="pres">
      <dgm:prSet presAssocID="{265D3963-BC31-4358-BF17-A8DC47BD35C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7ED1A5-5E47-4D3A-B435-75CBCDC18511}" type="pres">
      <dgm:prSet presAssocID="{265D3963-BC31-4358-BF17-A8DC47BD35C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86C555-66CF-48A2-AED0-653DE2FAE0A8}" type="pres">
      <dgm:prSet presAssocID="{AC8526AB-DEF7-445B-A750-479E616F6306}" presName="sp" presStyleCnt="0"/>
      <dgm:spPr/>
    </dgm:pt>
    <dgm:pt modelId="{0B0824C4-7612-48D9-B386-110C562D6337}" type="pres">
      <dgm:prSet presAssocID="{D09F914C-5068-47BE-96EB-B7BDF3716701}" presName="composite" presStyleCnt="0"/>
      <dgm:spPr/>
    </dgm:pt>
    <dgm:pt modelId="{D9A4C115-E210-4C3C-9078-A2368FF6E1CF}" type="pres">
      <dgm:prSet presAssocID="{D09F914C-5068-47BE-96EB-B7BDF371670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E60ABF-4488-4F15-89E4-CFFAB8443F15}" type="pres">
      <dgm:prSet presAssocID="{D09F914C-5068-47BE-96EB-B7BDF371670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4DBC8E-1900-474B-B862-2880D5E4C99F}" type="pres">
      <dgm:prSet presAssocID="{4914A3AE-910C-43CB-9FD6-ACF3382C87BC}" presName="sp" presStyleCnt="0"/>
      <dgm:spPr/>
    </dgm:pt>
    <dgm:pt modelId="{BDE5E38B-D322-4C92-9F83-D5BE383566E2}" type="pres">
      <dgm:prSet presAssocID="{A216AE30-31A0-49D0-BA9B-788688B5AFEF}" presName="composite" presStyleCnt="0"/>
      <dgm:spPr/>
    </dgm:pt>
    <dgm:pt modelId="{E94742D5-EB31-45BC-B0E6-004B8E9FF10D}" type="pres">
      <dgm:prSet presAssocID="{A216AE30-31A0-49D0-BA9B-788688B5AFE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B02146-B98E-4798-AB74-D34B6A15D347}" type="pres">
      <dgm:prSet presAssocID="{A216AE30-31A0-49D0-BA9B-788688B5AFE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4259C6-E7D4-4F81-83EB-9E3A1154CD04}" type="pres">
      <dgm:prSet presAssocID="{92B2DFB6-FCDB-4CD8-A5DC-0026C633961D}" presName="sp" presStyleCnt="0"/>
      <dgm:spPr/>
    </dgm:pt>
    <dgm:pt modelId="{7C1D0327-9CD2-4995-82B2-E0CC0B2F7371}" type="pres">
      <dgm:prSet presAssocID="{DB6F5A37-40E0-4209-8282-6E32D04E0DD1}" presName="composite" presStyleCnt="0"/>
      <dgm:spPr/>
    </dgm:pt>
    <dgm:pt modelId="{D739982B-634B-4865-BE78-502C33C4EF50}" type="pres">
      <dgm:prSet presAssocID="{DB6F5A37-40E0-4209-8282-6E32D04E0DD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AC89D8-77FC-4040-8B60-2D9BA8FEC471}" type="pres">
      <dgm:prSet presAssocID="{DB6F5A37-40E0-4209-8282-6E32D04E0DD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5813E8-A4E0-48CF-A5CB-D58353B44A9B}" srcId="{2522272E-797E-4A5B-BB01-43DD488B8C5A}" destId="{265D3963-BC31-4358-BF17-A8DC47BD35C7}" srcOrd="0" destOrd="0" parTransId="{B2277A80-F180-483E-817E-DB714276527D}" sibTransId="{AC8526AB-DEF7-445B-A750-479E616F6306}"/>
    <dgm:cxn modelId="{EC20318B-739E-402F-AC90-D5492ACFAFB2}" srcId="{2522272E-797E-4A5B-BB01-43DD488B8C5A}" destId="{A216AE30-31A0-49D0-BA9B-788688B5AFEF}" srcOrd="2" destOrd="0" parTransId="{9B3B38ED-AB35-4C6F-88A7-2AC074DFE6E7}" sibTransId="{92B2DFB6-FCDB-4CD8-A5DC-0026C633961D}"/>
    <dgm:cxn modelId="{9AD6F332-4206-41C0-A0FB-2FA4BF1B3257}" srcId="{A216AE30-31A0-49D0-BA9B-788688B5AFEF}" destId="{80F29A22-5F70-4BA6-BDD5-1DF12D424AE3}" srcOrd="1" destOrd="0" parTransId="{58BB779D-CC46-4991-AF40-8D678F0F4504}" sibTransId="{6E91D00B-27D1-4362-977D-B874B01FAA2A}"/>
    <dgm:cxn modelId="{BA56B88E-DDD0-4A96-AD30-8F0108F28B72}" type="presOf" srcId="{44E0B356-0445-4477-8F4B-598735099664}" destId="{D37ED1A5-5E47-4D3A-B435-75CBCDC18511}" srcOrd="0" destOrd="1" presId="urn:microsoft.com/office/officeart/2005/8/layout/chevron2"/>
    <dgm:cxn modelId="{45B86A23-07E6-43C6-8405-0527A7E61509}" srcId="{DB6F5A37-40E0-4209-8282-6E32D04E0DD1}" destId="{8653A0EE-6B39-4811-B784-2302A929C726}" srcOrd="1" destOrd="0" parTransId="{94E7B2E7-BC86-43D7-B067-DB7E22AACAE8}" sibTransId="{1285C411-9CFB-40CF-8A0B-50F88460B8B4}"/>
    <dgm:cxn modelId="{5AAD7CF3-84AE-4BD8-9773-4A15F8FA4902}" type="presOf" srcId="{8653A0EE-6B39-4811-B784-2302A929C726}" destId="{2DAC89D8-77FC-4040-8B60-2D9BA8FEC471}" srcOrd="0" destOrd="1" presId="urn:microsoft.com/office/officeart/2005/8/layout/chevron2"/>
    <dgm:cxn modelId="{6576E54A-6C22-45CA-BCD5-B73F84C8CDFC}" srcId="{265D3963-BC31-4358-BF17-A8DC47BD35C7}" destId="{44E0B356-0445-4477-8F4B-598735099664}" srcOrd="1" destOrd="0" parTransId="{8A84CAC5-83F9-4503-8F9D-0AA0D7182C3E}" sibTransId="{236C3D83-12C1-49E5-B515-E60F90B45C95}"/>
    <dgm:cxn modelId="{C3CBC09B-B43E-47F4-A3C0-AF6311F80102}" srcId="{DB6F5A37-40E0-4209-8282-6E32D04E0DD1}" destId="{92A9A443-A39D-41FE-A7A6-123AFDBA6E77}" srcOrd="0" destOrd="0" parTransId="{235A88EC-2432-4BEE-916E-2F84692FDD4C}" sibTransId="{5C46D21A-FE34-4ADA-97EC-7AACBF27AC89}"/>
    <dgm:cxn modelId="{13A964D0-0635-408F-97B7-25E298D9CA3F}" type="presOf" srcId="{92A9A443-A39D-41FE-A7A6-123AFDBA6E77}" destId="{2DAC89D8-77FC-4040-8B60-2D9BA8FEC471}" srcOrd="0" destOrd="0" presId="urn:microsoft.com/office/officeart/2005/8/layout/chevron2"/>
    <dgm:cxn modelId="{238A6D86-9F69-46DF-BEDE-B033A08DE6C2}" srcId="{D09F914C-5068-47BE-96EB-B7BDF3716701}" destId="{395864E5-8F2F-4D30-A74B-BB336951F9B9}" srcOrd="0" destOrd="0" parTransId="{4E1F2251-42A9-4E3C-99D2-AEBD73122104}" sibTransId="{F5813F5A-0EC6-4AC9-B1EE-DBD436C1AF0F}"/>
    <dgm:cxn modelId="{E2C9C1A1-2E17-4DEC-A9D8-9FD370EEC05B}" type="presOf" srcId="{911F4B9C-1306-42B6-AB47-D41C12536052}" destId="{EFB02146-B98E-4798-AB74-D34B6A15D347}" srcOrd="0" destOrd="0" presId="urn:microsoft.com/office/officeart/2005/8/layout/chevron2"/>
    <dgm:cxn modelId="{AC1079C7-5181-40FC-920C-03AE14DFD1C7}" srcId="{2522272E-797E-4A5B-BB01-43DD488B8C5A}" destId="{D09F914C-5068-47BE-96EB-B7BDF3716701}" srcOrd="1" destOrd="0" parTransId="{6A15A3A1-9CFE-4CCC-B6A3-3422B3F45ED4}" sibTransId="{4914A3AE-910C-43CB-9FD6-ACF3382C87BC}"/>
    <dgm:cxn modelId="{94F6CEF9-61FE-4D2E-A2D6-7B40AE969A67}" type="presOf" srcId="{80F29A22-5F70-4BA6-BDD5-1DF12D424AE3}" destId="{EFB02146-B98E-4798-AB74-D34B6A15D347}" srcOrd="0" destOrd="1" presId="urn:microsoft.com/office/officeart/2005/8/layout/chevron2"/>
    <dgm:cxn modelId="{1D57E81C-38E8-4E6E-AD02-94BC079998CD}" type="presOf" srcId="{265D3963-BC31-4358-BF17-A8DC47BD35C7}" destId="{3AB4C406-7D47-4640-AA86-54E0B88BB22F}" srcOrd="0" destOrd="0" presId="urn:microsoft.com/office/officeart/2005/8/layout/chevron2"/>
    <dgm:cxn modelId="{10DDDFE7-75BF-4670-9D4E-B04AFECB2837}" type="presOf" srcId="{DB6F5A37-40E0-4209-8282-6E32D04E0DD1}" destId="{D739982B-634B-4865-BE78-502C33C4EF50}" srcOrd="0" destOrd="0" presId="urn:microsoft.com/office/officeart/2005/8/layout/chevron2"/>
    <dgm:cxn modelId="{452B5B9D-97E9-4F6D-A3B8-FA17B0DAEBD5}" type="presOf" srcId="{A216AE30-31A0-49D0-BA9B-788688B5AFEF}" destId="{E94742D5-EB31-45BC-B0E6-004B8E9FF10D}" srcOrd="0" destOrd="0" presId="urn:microsoft.com/office/officeart/2005/8/layout/chevron2"/>
    <dgm:cxn modelId="{C22036E2-5F9F-4907-8E54-3AF5CB08F735}" type="presOf" srcId="{395864E5-8F2F-4D30-A74B-BB336951F9B9}" destId="{A5E60ABF-4488-4F15-89E4-CFFAB8443F15}" srcOrd="0" destOrd="0" presId="urn:microsoft.com/office/officeart/2005/8/layout/chevron2"/>
    <dgm:cxn modelId="{9E6D5C33-2B36-4091-974E-358D8B0D3AEB}" type="presOf" srcId="{839FAF5A-A698-4C1C-96C9-C532DF2F34A4}" destId="{A5E60ABF-4488-4F15-89E4-CFFAB8443F15}" srcOrd="0" destOrd="1" presId="urn:microsoft.com/office/officeart/2005/8/layout/chevron2"/>
    <dgm:cxn modelId="{94B761F5-9E6F-417C-8067-0C20FF6A4416}" srcId="{A216AE30-31A0-49D0-BA9B-788688B5AFEF}" destId="{911F4B9C-1306-42B6-AB47-D41C12536052}" srcOrd="0" destOrd="0" parTransId="{9DDE30CB-DC34-47E5-80D8-01D58D09BEE0}" sibTransId="{148D7292-B999-4ADD-9679-A10E7C214F19}"/>
    <dgm:cxn modelId="{30C7FF30-49A3-41E5-A0D6-77D6A42CC305}" type="presOf" srcId="{1474DA3C-7483-40FD-9AFD-C1EE7F786DDE}" destId="{D37ED1A5-5E47-4D3A-B435-75CBCDC18511}" srcOrd="0" destOrd="0" presId="urn:microsoft.com/office/officeart/2005/8/layout/chevron2"/>
    <dgm:cxn modelId="{C3B6C794-10DE-481F-8436-107899220126}" type="presOf" srcId="{2522272E-797E-4A5B-BB01-43DD488B8C5A}" destId="{7AB01AD8-5294-427F-A2EB-8191CC6FC078}" srcOrd="0" destOrd="0" presId="urn:microsoft.com/office/officeart/2005/8/layout/chevron2"/>
    <dgm:cxn modelId="{6A765D53-A1DC-482B-8645-1DFFAE975B16}" srcId="{2522272E-797E-4A5B-BB01-43DD488B8C5A}" destId="{DB6F5A37-40E0-4209-8282-6E32D04E0DD1}" srcOrd="3" destOrd="0" parTransId="{10381330-69B8-4778-A568-6292B9186CAB}" sibTransId="{E6C108CE-440B-4EFC-BC62-94034372A28B}"/>
    <dgm:cxn modelId="{0E1E84A4-6051-426B-9AB0-69ADF14E2512}" srcId="{D09F914C-5068-47BE-96EB-B7BDF3716701}" destId="{839FAF5A-A698-4C1C-96C9-C532DF2F34A4}" srcOrd="1" destOrd="0" parTransId="{DCF05397-3EEF-4EE1-B22B-4D4A7C1A69E3}" sibTransId="{A9A59D0D-241F-4163-993F-113A54F59460}"/>
    <dgm:cxn modelId="{61BD3E0A-4297-46F4-85BE-A85A33FB6AFD}" type="presOf" srcId="{D09F914C-5068-47BE-96EB-B7BDF3716701}" destId="{D9A4C115-E210-4C3C-9078-A2368FF6E1CF}" srcOrd="0" destOrd="0" presId="urn:microsoft.com/office/officeart/2005/8/layout/chevron2"/>
    <dgm:cxn modelId="{AFEAA411-2A60-4ACE-8F4F-5454337058B9}" srcId="{265D3963-BC31-4358-BF17-A8DC47BD35C7}" destId="{1474DA3C-7483-40FD-9AFD-C1EE7F786DDE}" srcOrd="0" destOrd="0" parTransId="{EA25E8C9-0483-499A-A26A-742B4C5DCE0D}" sibTransId="{8AECC659-0855-4B20-87EF-D6382B9908FC}"/>
    <dgm:cxn modelId="{CACA95D3-8F88-4562-A45C-BAC8FAC6CE1C}" type="presParOf" srcId="{7AB01AD8-5294-427F-A2EB-8191CC6FC078}" destId="{CFE796A3-A1BD-4B9B-91B8-1910E04AC72C}" srcOrd="0" destOrd="0" presId="urn:microsoft.com/office/officeart/2005/8/layout/chevron2"/>
    <dgm:cxn modelId="{33C81652-EE4C-492F-8D90-CBBC7B54208F}" type="presParOf" srcId="{CFE796A3-A1BD-4B9B-91B8-1910E04AC72C}" destId="{3AB4C406-7D47-4640-AA86-54E0B88BB22F}" srcOrd="0" destOrd="0" presId="urn:microsoft.com/office/officeart/2005/8/layout/chevron2"/>
    <dgm:cxn modelId="{A0F6734C-135E-4393-9541-14BA76350126}" type="presParOf" srcId="{CFE796A3-A1BD-4B9B-91B8-1910E04AC72C}" destId="{D37ED1A5-5E47-4D3A-B435-75CBCDC18511}" srcOrd="1" destOrd="0" presId="urn:microsoft.com/office/officeart/2005/8/layout/chevron2"/>
    <dgm:cxn modelId="{5B50C38C-087C-46A9-B341-168020154482}" type="presParOf" srcId="{7AB01AD8-5294-427F-A2EB-8191CC6FC078}" destId="{B586C555-66CF-48A2-AED0-653DE2FAE0A8}" srcOrd="1" destOrd="0" presId="urn:microsoft.com/office/officeart/2005/8/layout/chevron2"/>
    <dgm:cxn modelId="{BC66B4FF-F580-4591-AFE5-73B2E0D3E1C7}" type="presParOf" srcId="{7AB01AD8-5294-427F-A2EB-8191CC6FC078}" destId="{0B0824C4-7612-48D9-B386-110C562D6337}" srcOrd="2" destOrd="0" presId="urn:microsoft.com/office/officeart/2005/8/layout/chevron2"/>
    <dgm:cxn modelId="{FB9AD2D6-2356-4F8C-A633-52A820990194}" type="presParOf" srcId="{0B0824C4-7612-48D9-B386-110C562D6337}" destId="{D9A4C115-E210-4C3C-9078-A2368FF6E1CF}" srcOrd="0" destOrd="0" presId="urn:microsoft.com/office/officeart/2005/8/layout/chevron2"/>
    <dgm:cxn modelId="{A9666F66-66B0-4FA5-8908-99A503541852}" type="presParOf" srcId="{0B0824C4-7612-48D9-B386-110C562D6337}" destId="{A5E60ABF-4488-4F15-89E4-CFFAB8443F15}" srcOrd="1" destOrd="0" presId="urn:microsoft.com/office/officeart/2005/8/layout/chevron2"/>
    <dgm:cxn modelId="{031B6488-7732-4794-8B94-BC622A6A08E6}" type="presParOf" srcId="{7AB01AD8-5294-427F-A2EB-8191CC6FC078}" destId="{5F4DBC8E-1900-474B-B862-2880D5E4C99F}" srcOrd="3" destOrd="0" presId="urn:microsoft.com/office/officeart/2005/8/layout/chevron2"/>
    <dgm:cxn modelId="{010D767C-724D-4DB8-B927-16F060C77970}" type="presParOf" srcId="{7AB01AD8-5294-427F-A2EB-8191CC6FC078}" destId="{BDE5E38B-D322-4C92-9F83-D5BE383566E2}" srcOrd="4" destOrd="0" presId="urn:microsoft.com/office/officeart/2005/8/layout/chevron2"/>
    <dgm:cxn modelId="{25F17698-7627-43C9-B292-08FD3D78C4F8}" type="presParOf" srcId="{BDE5E38B-D322-4C92-9F83-D5BE383566E2}" destId="{E94742D5-EB31-45BC-B0E6-004B8E9FF10D}" srcOrd="0" destOrd="0" presId="urn:microsoft.com/office/officeart/2005/8/layout/chevron2"/>
    <dgm:cxn modelId="{9442F741-A32A-4E58-BC6A-8D8401642889}" type="presParOf" srcId="{BDE5E38B-D322-4C92-9F83-D5BE383566E2}" destId="{EFB02146-B98E-4798-AB74-D34B6A15D347}" srcOrd="1" destOrd="0" presId="urn:microsoft.com/office/officeart/2005/8/layout/chevron2"/>
    <dgm:cxn modelId="{5CD38582-FE27-4D12-939A-9A5F22C81B5E}" type="presParOf" srcId="{7AB01AD8-5294-427F-A2EB-8191CC6FC078}" destId="{554259C6-E7D4-4F81-83EB-9E3A1154CD04}" srcOrd="5" destOrd="0" presId="urn:microsoft.com/office/officeart/2005/8/layout/chevron2"/>
    <dgm:cxn modelId="{841A6A98-1914-4077-B30F-9E40F29AAFC0}" type="presParOf" srcId="{7AB01AD8-5294-427F-A2EB-8191CC6FC078}" destId="{7C1D0327-9CD2-4995-82B2-E0CC0B2F7371}" srcOrd="6" destOrd="0" presId="urn:microsoft.com/office/officeart/2005/8/layout/chevron2"/>
    <dgm:cxn modelId="{1A2F5760-D0C3-476F-A6D9-C9E6D4488AC4}" type="presParOf" srcId="{7C1D0327-9CD2-4995-82B2-E0CC0B2F7371}" destId="{D739982B-634B-4865-BE78-502C33C4EF50}" srcOrd="0" destOrd="0" presId="urn:microsoft.com/office/officeart/2005/8/layout/chevron2"/>
    <dgm:cxn modelId="{5DE681C7-9DD1-4E07-81F1-1954A2B499C6}" type="presParOf" srcId="{7C1D0327-9CD2-4995-82B2-E0CC0B2F7371}" destId="{2DAC89D8-77FC-4040-8B60-2D9BA8FEC4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2272E-797E-4A5B-BB01-43DD488B8C5A}" type="doc">
      <dgm:prSet loTypeId="urn:microsoft.com/office/officeart/2005/8/layout/chevron2" loCatId="process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65D3963-BC31-4358-BF17-A8DC47BD35C7}">
      <dgm:prSet phldrT="[Texte]" custT="1"/>
      <dgm:spPr/>
      <dgm:t>
        <a:bodyPr/>
        <a:lstStyle/>
        <a:p>
          <a:pPr>
            <a:spcAft>
              <a:spcPts val="0"/>
            </a:spcAft>
          </a:pPr>
          <a:endParaRPr lang="fr-FR" sz="1600" b="1" dirty="0" smtClean="0"/>
        </a:p>
        <a:p>
          <a:pPr>
            <a:spcAft>
              <a:spcPts val="0"/>
            </a:spcAft>
          </a:pPr>
          <a:r>
            <a:rPr lang="fr-FR" sz="1600" b="1" dirty="0" smtClean="0"/>
            <a:t>Cas</a:t>
          </a:r>
        </a:p>
        <a:p>
          <a:pPr>
            <a:spcAft>
              <a:spcPts val="0"/>
            </a:spcAft>
          </a:pPr>
          <a:r>
            <a:rPr lang="fr-FR" sz="1600" b="1" dirty="0" smtClean="0"/>
            <a:t>publiés</a:t>
          </a:r>
          <a:endParaRPr lang="fr-FR" sz="1600" b="1" dirty="0"/>
        </a:p>
      </dgm:t>
    </dgm:pt>
    <dgm:pt modelId="{B2277A80-F180-483E-817E-DB714276527D}" type="parTrans" cxnId="{A55813E8-A4E0-48CF-A5CB-D58353B44A9B}">
      <dgm:prSet/>
      <dgm:spPr/>
      <dgm:t>
        <a:bodyPr/>
        <a:lstStyle/>
        <a:p>
          <a:endParaRPr lang="fr-FR" b="1"/>
        </a:p>
      </dgm:t>
    </dgm:pt>
    <dgm:pt modelId="{AC8526AB-DEF7-445B-A750-479E616F6306}" type="sibTrans" cxnId="{A55813E8-A4E0-48CF-A5CB-D58353B44A9B}">
      <dgm:prSet/>
      <dgm:spPr/>
      <dgm:t>
        <a:bodyPr/>
        <a:lstStyle/>
        <a:p>
          <a:endParaRPr lang="fr-FR" b="1"/>
        </a:p>
      </dgm:t>
    </dgm:pt>
    <dgm:pt modelId="{D09F914C-5068-47BE-96EB-B7BDF3716701}">
      <dgm:prSet phldrT="[Texte]" custT="1"/>
      <dgm:spPr/>
      <dgm:t>
        <a:bodyPr/>
        <a:lstStyle/>
        <a:p>
          <a:r>
            <a:rPr lang="fr-FR" sz="1600" b="1" dirty="0" err="1" smtClean="0"/>
            <a:t>Metafore</a:t>
          </a:r>
          <a:endParaRPr lang="fr-FR" sz="1600" b="1" dirty="0"/>
        </a:p>
      </dgm:t>
    </dgm:pt>
    <dgm:pt modelId="{6A15A3A1-9CFE-4CCC-B6A3-3422B3F45ED4}" type="parTrans" cxnId="{AC1079C7-5181-40FC-920C-03AE14DFD1C7}">
      <dgm:prSet/>
      <dgm:spPr/>
      <dgm:t>
        <a:bodyPr/>
        <a:lstStyle/>
        <a:p>
          <a:endParaRPr lang="fr-FR" b="1"/>
        </a:p>
      </dgm:t>
    </dgm:pt>
    <dgm:pt modelId="{4914A3AE-910C-43CB-9FD6-ACF3382C87BC}" type="sibTrans" cxnId="{AC1079C7-5181-40FC-920C-03AE14DFD1C7}">
      <dgm:prSet/>
      <dgm:spPr/>
      <dgm:t>
        <a:bodyPr/>
        <a:lstStyle/>
        <a:p>
          <a:endParaRPr lang="fr-FR" b="1"/>
        </a:p>
      </dgm:t>
    </dgm:pt>
    <dgm:pt modelId="{C3EFF402-D67A-4667-A433-4CAF57D40C9D}">
      <dgm:prSet custT="1"/>
      <dgm:spPr/>
      <dgm:t>
        <a:bodyPr/>
        <a:lstStyle/>
        <a:p>
          <a:r>
            <a:rPr lang="fr-FR" sz="1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25 patients avec atteinte hépatique sévère</a:t>
          </a:r>
          <a:endParaRPr lang="fr-FR" sz="1800" dirty="0">
            <a:solidFill>
              <a:srgbClr val="7030A0"/>
            </a:solidFill>
          </a:endParaRPr>
        </a:p>
      </dgm:t>
    </dgm:pt>
    <dgm:pt modelId="{184841BE-55E0-42D2-85F1-9F9C68CEB4D7}" type="parTrans" cxnId="{B1B3C5E4-A49D-49E4-9B99-24562F676B25}">
      <dgm:prSet/>
      <dgm:spPr/>
      <dgm:t>
        <a:bodyPr/>
        <a:lstStyle/>
        <a:p>
          <a:endParaRPr lang="fr-FR"/>
        </a:p>
      </dgm:t>
    </dgm:pt>
    <dgm:pt modelId="{0FE81251-C8FB-4ECF-A57D-52D335C88CBF}" type="sibTrans" cxnId="{B1B3C5E4-A49D-49E4-9B99-24562F676B25}">
      <dgm:prSet/>
      <dgm:spPr/>
      <dgm:t>
        <a:bodyPr/>
        <a:lstStyle/>
        <a:p>
          <a:endParaRPr lang="fr-FR"/>
        </a:p>
      </dgm:t>
    </dgm:pt>
    <dgm:pt modelId="{B3684AAF-2FB3-4492-9283-766823914C5A}">
      <dgm:prSet custT="1"/>
      <dgm:spPr/>
      <dgm:t>
        <a:bodyPr/>
        <a:lstStyle/>
        <a:p>
          <a:r>
            <a:rPr lang="fr-FR" sz="1800" i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Dupuis-Girod</a:t>
          </a:r>
          <a:r>
            <a:rPr lang="fr-FR" sz="18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S, JAMA 2012</a:t>
          </a:r>
          <a:r>
            <a:rPr lang="fr-FR" sz="19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		</a:t>
          </a:r>
          <a:endParaRPr lang="fr-FR" sz="1600" i="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gm:t>
    </dgm:pt>
    <dgm:pt modelId="{4F190C98-7D62-41D2-BE6E-0C55BACC235C}" type="parTrans" cxnId="{022575E7-04D0-4440-8BFA-64CA962CD662}">
      <dgm:prSet/>
      <dgm:spPr/>
      <dgm:t>
        <a:bodyPr/>
        <a:lstStyle/>
        <a:p>
          <a:endParaRPr lang="fr-FR"/>
        </a:p>
      </dgm:t>
    </dgm:pt>
    <dgm:pt modelId="{35A8A465-56CE-41AD-8FCF-955A9AB8ECA6}" type="sibTrans" cxnId="{022575E7-04D0-4440-8BFA-64CA962CD662}">
      <dgm:prSet/>
      <dgm:spPr/>
      <dgm:t>
        <a:bodyPr/>
        <a:lstStyle/>
        <a:p>
          <a:endParaRPr lang="fr-FR"/>
        </a:p>
      </dgm:t>
    </dgm:pt>
    <dgm:pt modelId="{69271E3B-416C-461F-9DFF-E51D7F3216DB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endParaRPr lang="fr-FR" sz="1600" b="1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fr-FR" sz="1600" b="1" dirty="0" smtClean="0">
              <a:solidFill>
                <a:srgbClr val="7030A0"/>
              </a:solidFill>
            </a:rPr>
            <a:t>Expérience clinique</a:t>
          </a:r>
          <a:endParaRPr lang="fr-FR" sz="1600" b="1" dirty="0">
            <a:solidFill>
              <a:srgbClr val="7030A0"/>
            </a:solidFill>
          </a:endParaRPr>
        </a:p>
      </dgm:t>
    </dgm:pt>
    <dgm:pt modelId="{51B668DF-F829-4EEC-A93C-B5E3B4102821}" type="parTrans" cxnId="{412BC294-3191-49DB-9107-494AB9E59E71}">
      <dgm:prSet/>
      <dgm:spPr/>
      <dgm:t>
        <a:bodyPr/>
        <a:lstStyle/>
        <a:p>
          <a:endParaRPr lang="fr-FR"/>
        </a:p>
      </dgm:t>
    </dgm:pt>
    <dgm:pt modelId="{15F5DC95-A435-4CB7-A318-5E0CBD2C50F3}" type="sibTrans" cxnId="{412BC294-3191-49DB-9107-494AB9E59E71}">
      <dgm:prSet/>
      <dgm:spPr/>
      <dgm:t>
        <a:bodyPr/>
        <a:lstStyle/>
        <a:p>
          <a:endParaRPr lang="fr-FR"/>
        </a:p>
      </dgm:t>
    </dgm:pt>
    <dgm:pt modelId="{AA5DB41E-BD2F-455D-9F04-D70D6A2BA116}">
      <dgm:prSet custT="1"/>
      <dgm:spPr/>
      <dgm:t>
        <a:bodyPr/>
        <a:lstStyle/>
        <a:p>
          <a:r>
            <a:rPr lang="fr-FR" sz="1800" dirty="0" smtClean="0">
              <a:solidFill>
                <a:srgbClr val="7030A0"/>
              </a:solidFill>
            </a:rPr>
            <a:t>Nombreux cas publiés depuis 2008</a:t>
          </a:r>
          <a:endParaRPr lang="fr-FR" sz="1800" dirty="0">
            <a:solidFill>
              <a:srgbClr val="7030A0"/>
            </a:solidFill>
          </a:endParaRPr>
        </a:p>
      </dgm:t>
    </dgm:pt>
    <dgm:pt modelId="{1A97488A-50EF-49C8-A75E-04B5781E5A3A}" type="parTrans" cxnId="{C0122FDB-A7D0-4CEC-BC1D-08E63E87B813}">
      <dgm:prSet/>
      <dgm:spPr/>
      <dgm:t>
        <a:bodyPr/>
        <a:lstStyle/>
        <a:p>
          <a:endParaRPr lang="fr-FR"/>
        </a:p>
      </dgm:t>
    </dgm:pt>
    <dgm:pt modelId="{BCAA2C4C-1D0A-404B-A317-B402A5FE2F33}" type="sibTrans" cxnId="{C0122FDB-A7D0-4CEC-BC1D-08E63E87B813}">
      <dgm:prSet/>
      <dgm:spPr/>
      <dgm:t>
        <a:bodyPr/>
        <a:lstStyle/>
        <a:p>
          <a:endParaRPr lang="fr-FR"/>
        </a:p>
      </dgm:t>
    </dgm:pt>
    <dgm:pt modelId="{D982B8B2-3BC9-4F3A-AC7F-8C4CB2211B5E}">
      <dgm:prSet custT="1"/>
      <dgm:spPr/>
      <dgm:t>
        <a:bodyPr/>
        <a:lstStyle/>
        <a:p>
          <a:r>
            <a:rPr lang="fr-FR" sz="1800" dirty="0" err="1" smtClean="0">
              <a:solidFill>
                <a:srgbClr val="7030A0"/>
              </a:solidFill>
            </a:rPr>
            <a:t>Lyer</a:t>
          </a:r>
          <a:r>
            <a:rPr lang="fr-FR" sz="1800" dirty="0" smtClean="0">
              <a:solidFill>
                <a:srgbClr val="7030A0"/>
              </a:solidFill>
            </a:rPr>
            <a:t> V, Mayo </a:t>
          </a:r>
          <a:r>
            <a:rPr lang="fr-FR" sz="1800" dirty="0" err="1" smtClean="0">
              <a:solidFill>
                <a:srgbClr val="7030A0"/>
              </a:solidFill>
            </a:rPr>
            <a:t>Clinic</a:t>
          </a:r>
          <a:r>
            <a:rPr lang="fr-FR" sz="1800" dirty="0" smtClean="0">
              <a:solidFill>
                <a:srgbClr val="7030A0"/>
              </a:solidFill>
            </a:rPr>
            <a:t> , 2018 (34 patients)</a:t>
          </a:r>
          <a:endParaRPr lang="fr-FR" sz="1800" dirty="0">
            <a:solidFill>
              <a:srgbClr val="7030A0"/>
            </a:solidFill>
          </a:endParaRPr>
        </a:p>
      </dgm:t>
    </dgm:pt>
    <dgm:pt modelId="{78ACB6F0-A253-41D9-8947-667C646BB8B3}" type="parTrans" cxnId="{E0E5F9BA-81DC-48F9-A789-871EBB175857}">
      <dgm:prSet/>
      <dgm:spPr/>
      <dgm:t>
        <a:bodyPr/>
        <a:lstStyle/>
        <a:p>
          <a:endParaRPr lang="fr-FR"/>
        </a:p>
      </dgm:t>
    </dgm:pt>
    <dgm:pt modelId="{F78B44A6-60C2-4593-BB22-2A2E410DB514}" type="sibTrans" cxnId="{E0E5F9BA-81DC-48F9-A789-871EBB175857}">
      <dgm:prSet/>
      <dgm:spPr/>
      <dgm:t>
        <a:bodyPr/>
        <a:lstStyle/>
        <a:p>
          <a:endParaRPr lang="fr-FR"/>
        </a:p>
      </dgm:t>
    </dgm:pt>
    <dgm:pt modelId="{05E54A57-55C3-4513-844A-64B125408DF9}">
      <dgm:prSet custT="1"/>
      <dgm:spPr/>
      <dgm:t>
        <a:bodyPr/>
        <a:lstStyle/>
        <a:p>
          <a:r>
            <a:rPr lang="fr-FR" sz="1800" dirty="0" smtClean="0">
              <a:solidFill>
                <a:srgbClr val="7030A0"/>
              </a:solidFill>
            </a:rPr>
            <a:t>Guilhem A, 2017, </a:t>
          </a:r>
          <a:r>
            <a:rPr lang="fr-FR" sz="1800" dirty="0" err="1" smtClean="0">
              <a:solidFill>
                <a:srgbClr val="7030A0"/>
              </a:solidFill>
            </a:rPr>
            <a:t>retrospective</a:t>
          </a:r>
          <a:r>
            <a:rPr lang="fr-FR" sz="1800" dirty="0" smtClean="0">
              <a:solidFill>
                <a:srgbClr val="7030A0"/>
              </a:solidFill>
            </a:rPr>
            <a:t> </a:t>
          </a:r>
          <a:r>
            <a:rPr lang="fr-FR" sz="1800" dirty="0" err="1" smtClean="0">
              <a:solidFill>
                <a:srgbClr val="7030A0"/>
              </a:solidFill>
            </a:rPr>
            <a:t>study</a:t>
          </a:r>
          <a:r>
            <a:rPr lang="fr-FR" sz="1800" dirty="0" smtClean="0">
              <a:solidFill>
                <a:srgbClr val="7030A0"/>
              </a:solidFill>
            </a:rPr>
            <a:t> (46 patients)</a:t>
          </a:r>
          <a:endParaRPr lang="fr-FR" sz="1800" dirty="0">
            <a:solidFill>
              <a:srgbClr val="7030A0"/>
            </a:solidFill>
          </a:endParaRPr>
        </a:p>
      </dgm:t>
    </dgm:pt>
    <dgm:pt modelId="{5D274512-EC57-4D4F-95FC-3051C0E8CF92}" type="parTrans" cxnId="{E3943E38-F510-4380-B58B-10EB1EEAA36C}">
      <dgm:prSet/>
      <dgm:spPr/>
      <dgm:t>
        <a:bodyPr/>
        <a:lstStyle/>
        <a:p>
          <a:endParaRPr lang="fr-FR"/>
        </a:p>
      </dgm:t>
    </dgm:pt>
    <dgm:pt modelId="{8E2DBEAB-6044-4046-B895-40082ADAF49E}" type="sibTrans" cxnId="{E3943E38-F510-4380-B58B-10EB1EEAA36C}">
      <dgm:prSet/>
      <dgm:spPr/>
      <dgm:t>
        <a:bodyPr/>
        <a:lstStyle/>
        <a:p>
          <a:endParaRPr lang="fr-FR"/>
        </a:p>
      </dgm:t>
    </dgm:pt>
    <dgm:pt modelId="{7AB01AD8-5294-427F-A2EB-8191CC6FC078}" type="pres">
      <dgm:prSet presAssocID="{2522272E-797E-4A5B-BB01-43DD488B8C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E796A3-A1BD-4B9B-91B8-1910E04AC72C}" type="pres">
      <dgm:prSet presAssocID="{265D3963-BC31-4358-BF17-A8DC47BD35C7}" presName="composite" presStyleCnt="0"/>
      <dgm:spPr/>
    </dgm:pt>
    <dgm:pt modelId="{3AB4C406-7D47-4640-AA86-54E0B88BB22F}" type="pres">
      <dgm:prSet presAssocID="{265D3963-BC31-4358-BF17-A8DC47BD35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7ED1A5-5E47-4D3A-B435-75CBCDC18511}" type="pres">
      <dgm:prSet presAssocID="{265D3963-BC31-4358-BF17-A8DC47BD35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86C555-66CF-48A2-AED0-653DE2FAE0A8}" type="pres">
      <dgm:prSet presAssocID="{AC8526AB-DEF7-445B-A750-479E616F6306}" presName="sp" presStyleCnt="0"/>
      <dgm:spPr/>
    </dgm:pt>
    <dgm:pt modelId="{0B0824C4-7612-48D9-B386-110C562D6337}" type="pres">
      <dgm:prSet presAssocID="{D09F914C-5068-47BE-96EB-B7BDF3716701}" presName="composite" presStyleCnt="0"/>
      <dgm:spPr/>
    </dgm:pt>
    <dgm:pt modelId="{D9A4C115-E210-4C3C-9078-A2368FF6E1CF}" type="pres">
      <dgm:prSet presAssocID="{D09F914C-5068-47BE-96EB-B7BDF37167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E60ABF-4488-4F15-89E4-CFFAB8443F15}" type="pres">
      <dgm:prSet presAssocID="{D09F914C-5068-47BE-96EB-B7BDF37167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4DBC8E-1900-474B-B862-2880D5E4C99F}" type="pres">
      <dgm:prSet presAssocID="{4914A3AE-910C-43CB-9FD6-ACF3382C87BC}" presName="sp" presStyleCnt="0"/>
      <dgm:spPr/>
    </dgm:pt>
    <dgm:pt modelId="{EC5F560E-09F9-44D0-B32D-331DF72C9695}" type="pres">
      <dgm:prSet presAssocID="{69271E3B-416C-461F-9DFF-E51D7F3216DB}" presName="composite" presStyleCnt="0"/>
      <dgm:spPr/>
    </dgm:pt>
    <dgm:pt modelId="{CE1C3365-DD67-4802-A29E-A3893F07DA97}" type="pres">
      <dgm:prSet presAssocID="{69271E3B-416C-461F-9DFF-E51D7F3216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3D5259-3FA4-4954-9C6B-23DFB500D268}" type="pres">
      <dgm:prSet presAssocID="{69271E3B-416C-461F-9DFF-E51D7F3216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2575E7-04D0-4440-8BFA-64CA962CD662}" srcId="{D09F914C-5068-47BE-96EB-B7BDF3716701}" destId="{B3684AAF-2FB3-4492-9283-766823914C5A}" srcOrd="1" destOrd="0" parTransId="{4F190C98-7D62-41D2-BE6E-0C55BACC235C}" sibTransId="{35A8A465-56CE-41AD-8FCF-955A9AB8ECA6}"/>
    <dgm:cxn modelId="{A55813E8-A4E0-48CF-A5CB-D58353B44A9B}" srcId="{2522272E-797E-4A5B-BB01-43DD488B8C5A}" destId="{265D3963-BC31-4358-BF17-A8DC47BD35C7}" srcOrd="0" destOrd="0" parTransId="{B2277A80-F180-483E-817E-DB714276527D}" sibTransId="{AC8526AB-DEF7-445B-A750-479E616F6306}"/>
    <dgm:cxn modelId="{E02B6FFF-1867-44CF-99E6-29E3EAAAE400}" type="presOf" srcId="{C3EFF402-D67A-4667-A433-4CAF57D40C9D}" destId="{A5E60ABF-4488-4F15-89E4-CFFAB8443F15}" srcOrd="0" destOrd="0" presId="urn:microsoft.com/office/officeart/2005/8/layout/chevron2"/>
    <dgm:cxn modelId="{9D74E100-975A-4870-8A4C-5C1AE7B14372}" type="presOf" srcId="{D09F914C-5068-47BE-96EB-B7BDF3716701}" destId="{D9A4C115-E210-4C3C-9078-A2368FF6E1CF}" srcOrd="0" destOrd="0" presId="urn:microsoft.com/office/officeart/2005/8/layout/chevron2"/>
    <dgm:cxn modelId="{353B6463-1989-4AF6-BA80-8AAE5E4BC577}" type="presOf" srcId="{B3684AAF-2FB3-4492-9283-766823914C5A}" destId="{A5E60ABF-4488-4F15-89E4-CFFAB8443F15}" srcOrd="0" destOrd="1" presId="urn:microsoft.com/office/officeart/2005/8/layout/chevron2"/>
    <dgm:cxn modelId="{412BC294-3191-49DB-9107-494AB9E59E71}" srcId="{2522272E-797E-4A5B-BB01-43DD488B8C5A}" destId="{69271E3B-416C-461F-9DFF-E51D7F3216DB}" srcOrd="2" destOrd="0" parTransId="{51B668DF-F829-4EEC-A93C-B5E3B4102821}" sibTransId="{15F5DC95-A435-4CB7-A318-5E0CBD2C50F3}"/>
    <dgm:cxn modelId="{E09D041B-7A93-43BB-A520-3859E27DBF9A}" type="presOf" srcId="{69271E3B-416C-461F-9DFF-E51D7F3216DB}" destId="{CE1C3365-DD67-4802-A29E-A3893F07DA97}" srcOrd="0" destOrd="0" presId="urn:microsoft.com/office/officeart/2005/8/layout/chevron2"/>
    <dgm:cxn modelId="{E1B498C4-24AD-4A10-AADF-85BB4FD829F2}" type="presOf" srcId="{05E54A57-55C3-4513-844A-64B125408DF9}" destId="{5D3D5259-3FA4-4954-9C6B-23DFB500D268}" srcOrd="0" destOrd="1" presId="urn:microsoft.com/office/officeart/2005/8/layout/chevron2"/>
    <dgm:cxn modelId="{E0E5F9BA-81DC-48F9-A789-871EBB175857}" srcId="{69271E3B-416C-461F-9DFF-E51D7F3216DB}" destId="{D982B8B2-3BC9-4F3A-AC7F-8C4CB2211B5E}" srcOrd="0" destOrd="0" parTransId="{78ACB6F0-A253-41D9-8947-667C646BB8B3}" sibTransId="{F78B44A6-60C2-4593-BB22-2A2E410DB514}"/>
    <dgm:cxn modelId="{AC1079C7-5181-40FC-920C-03AE14DFD1C7}" srcId="{2522272E-797E-4A5B-BB01-43DD488B8C5A}" destId="{D09F914C-5068-47BE-96EB-B7BDF3716701}" srcOrd="1" destOrd="0" parTransId="{6A15A3A1-9CFE-4CCC-B6A3-3422B3F45ED4}" sibTransId="{4914A3AE-910C-43CB-9FD6-ACF3382C87BC}"/>
    <dgm:cxn modelId="{3B8D1FA4-9E88-4372-94A5-56FE88DA8221}" type="presOf" srcId="{265D3963-BC31-4358-BF17-A8DC47BD35C7}" destId="{3AB4C406-7D47-4640-AA86-54E0B88BB22F}" srcOrd="0" destOrd="0" presId="urn:microsoft.com/office/officeart/2005/8/layout/chevron2"/>
    <dgm:cxn modelId="{84AD24CA-15D2-458D-BA1B-31D65AC0EBC0}" type="presOf" srcId="{AA5DB41E-BD2F-455D-9F04-D70D6A2BA116}" destId="{D37ED1A5-5E47-4D3A-B435-75CBCDC18511}" srcOrd="0" destOrd="0" presId="urn:microsoft.com/office/officeart/2005/8/layout/chevron2"/>
    <dgm:cxn modelId="{CECE9E36-560A-4BC6-B9F0-46A3D1D11143}" type="presOf" srcId="{2522272E-797E-4A5B-BB01-43DD488B8C5A}" destId="{7AB01AD8-5294-427F-A2EB-8191CC6FC078}" srcOrd="0" destOrd="0" presId="urn:microsoft.com/office/officeart/2005/8/layout/chevron2"/>
    <dgm:cxn modelId="{C0122FDB-A7D0-4CEC-BC1D-08E63E87B813}" srcId="{265D3963-BC31-4358-BF17-A8DC47BD35C7}" destId="{AA5DB41E-BD2F-455D-9F04-D70D6A2BA116}" srcOrd="0" destOrd="0" parTransId="{1A97488A-50EF-49C8-A75E-04B5781E5A3A}" sibTransId="{BCAA2C4C-1D0A-404B-A317-B402A5FE2F33}"/>
    <dgm:cxn modelId="{B1B3C5E4-A49D-49E4-9B99-24562F676B25}" srcId="{D09F914C-5068-47BE-96EB-B7BDF3716701}" destId="{C3EFF402-D67A-4667-A433-4CAF57D40C9D}" srcOrd="0" destOrd="0" parTransId="{184841BE-55E0-42D2-85F1-9F9C68CEB4D7}" sibTransId="{0FE81251-C8FB-4ECF-A57D-52D335C88CBF}"/>
    <dgm:cxn modelId="{D33CE6E3-2AD5-4A12-8462-C57BFF4DD7BE}" type="presOf" srcId="{D982B8B2-3BC9-4F3A-AC7F-8C4CB2211B5E}" destId="{5D3D5259-3FA4-4954-9C6B-23DFB500D268}" srcOrd="0" destOrd="0" presId="urn:microsoft.com/office/officeart/2005/8/layout/chevron2"/>
    <dgm:cxn modelId="{E3943E38-F510-4380-B58B-10EB1EEAA36C}" srcId="{69271E3B-416C-461F-9DFF-E51D7F3216DB}" destId="{05E54A57-55C3-4513-844A-64B125408DF9}" srcOrd="1" destOrd="0" parTransId="{5D274512-EC57-4D4F-95FC-3051C0E8CF92}" sibTransId="{8E2DBEAB-6044-4046-B895-40082ADAF49E}"/>
    <dgm:cxn modelId="{EA94D4E9-CD5B-4327-A174-B51B65413B80}" type="presParOf" srcId="{7AB01AD8-5294-427F-A2EB-8191CC6FC078}" destId="{CFE796A3-A1BD-4B9B-91B8-1910E04AC72C}" srcOrd="0" destOrd="0" presId="urn:microsoft.com/office/officeart/2005/8/layout/chevron2"/>
    <dgm:cxn modelId="{DD562D6F-8563-4660-8B88-4591CBEF7926}" type="presParOf" srcId="{CFE796A3-A1BD-4B9B-91B8-1910E04AC72C}" destId="{3AB4C406-7D47-4640-AA86-54E0B88BB22F}" srcOrd="0" destOrd="0" presId="urn:microsoft.com/office/officeart/2005/8/layout/chevron2"/>
    <dgm:cxn modelId="{5B5E9C39-5FF0-402B-87E4-CAFBB226C6EE}" type="presParOf" srcId="{CFE796A3-A1BD-4B9B-91B8-1910E04AC72C}" destId="{D37ED1A5-5E47-4D3A-B435-75CBCDC18511}" srcOrd="1" destOrd="0" presId="urn:microsoft.com/office/officeart/2005/8/layout/chevron2"/>
    <dgm:cxn modelId="{D08F427D-FDBA-4A7C-B54F-00BB1C6BDA8E}" type="presParOf" srcId="{7AB01AD8-5294-427F-A2EB-8191CC6FC078}" destId="{B586C555-66CF-48A2-AED0-653DE2FAE0A8}" srcOrd="1" destOrd="0" presId="urn:microsoft.com/office/officeart/2005/8/layout/chevron2"/>
    <dgm:cxn modelId="{C1925CAA-D3CF-48FE-A94A-A5E1B303D82B}" type="presParOf" srcId="{7AB01AD8-5294-427F-A2EB-8191CC6FC078}" destId="{0B0824C4-7612-48D9-B386-110C562D6337}" srcOrd="2" destOrd="0" presId="urn:microsoft.com/office/officeart/2005/8/layout/chevron2"/>
    <dgm:cxn modelId="{9AA775F3-2D9E-4B3C-B512-3BB105A76C66}" type="presParOf" srcId="{0B0824C4-7612-48D9-B386-110C562D6337}" destId="{D9A4C115-E210-4C3C-9078-A2368FF6E1CF}" srcOrd="0" destOrd="0" presId="urn:microsoft.com/office/officeart/2005/8/layout/chevron2"/>
    <dgm:cxn modelId="{CB3A2329-F5EF-4A05-A2B5-D456DAF33692}" type="presParOf" srcId="{0B0824C4-7612-48D9-B386-110C562D6337}" destId="{A5E60ABF-4488-4F15-89E4-CFFAB8443F15}" srcOrd="1" destOrd="0" presId="urn:microsoft.com/office/officeart/2005/8/layout/chevron2"/>
    <dgm:cxn modelId="{E7601CD3-E5B5-4F8A-ABB2-9C257AFB49B2}" type="presParOf" srcId="{7AB01AD8-5294-427F-A2EB-8191CC6FC078}" destId="{5F4DBC8E-1900-474B-B862-2880D5E4C99F}" srcOrd="3" destOrd="0" presId="urn:microsoft.com/office/officeart/2005/8/layout/chevron2"/>
    <dgm:cxn modelId="{A30B7BBE-A1ED-4ABB-899D-4216378C72DC}" type="presParOf" srcId="{7AB01AD8-5294-427F-A2EB-8191CC6FC078}" destId="{EC5F560E-09F9-44D0-B32D-331DF72C9695}" srcOrd="4" destOrd="0" presId="urn:microsoft.com/office/officeart/2005/8/layout/chevron2"/>
    <dgm:cxn modelId="{B11D5F0D-9112-40B7-A8E8-D5FDBEBEC28E}" type="presParOf" srcId="{EC5F560E-09F9-44D0-B32D-331DF72C9695}" destId="{CE1C3365-DD67-4802-A29E-A3893F07DA97}" srcOrd="0" destOrd="0" presId="urn:microsoft.com/office/officeart/2005/8/layout/chevron2"/>
    <dgm:cxn modelId="{85963855-2CD6-4DF5-820D-CE1EF9DAB03A}" type="presParOf" srcId="{EC5F560E-09F9-44D0-B32D-331DF72C9695}" destId="{5D3D5259-3FA4-4954-9C6B-23DFB500D2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4C406-7D47-4640-AA86-54E0B88BB22F}">
      <dsp:nvSpPr>
        <dsp:cNvPr id="0" name=""/>
        <dsp:cNvSpPr/>
      </dsp:nvSpPr>
      <dsp:spPr>
        <a:xfrm rot="5400000">
          <a:off x="-194579" y="195766"/>
          <a:ext cx="1297198" cy="908039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Ex Vivo</a:t>
          </a:r>
          <a:endParaRPr lang="fr-FR" sz="2200" b="1" kern="1200" dirty="0"/>
        </a:p>
      </dsp:txBody>
      <dsp:txXfrm rot="-5400000">
        <a:off x="1" y="455207"/>
        <a:ext cx="908039" cy="389159"/>
      </dsp:txXfrm>
    </dsp:sp>
    <dsp:sp modelId="{D37ED1A5-5E47-4D3A-B435-75CBCDC18511}">
      <dsp:nvSpPr>
        <dsp:cNvPr id="0" name=""/>
        <dsp:cNvSpPr/>
      </dsp:nvSpPr>
      <dsp:spPr>
        <a:xfrm rot="5400000">
          <a:off x="3248617" y="-2339392"/>
          <a:ext cx="843179" cy="5524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Ex vivo </a:t>
          </a:r>
          <a:r>
            <a:rPr lang="fr-FR" sz="1700" b="0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study</a:t>
          </a:r>
          <a:r>
            <a:rPr lang="fr-FR" sz="1700" b="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700" b="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to characterize the transport of bevacizumab through </a:t>
          </a:r>
          <a:r>
            <a:rPr lang="fr-FR" sz="1700" b="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nasal porcine </a:t>
          </a:r>
          <a:r>
            <a:rPr lang="fr-FR" sz="1700" b="0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mucosa</a:t>
          </a:r>
          <a:endParaRPr lang="fr-FR" sz="1700" b="0" kern="1200" dirty="0">
            <a:solidFill>
              <a:srgbClr val="7030A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i="1" kern="120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Samson G, Eur J Pharm Biopharm 2012</a:t>
          </a:r>
          <a:endParaRPr lang="fr-FR" sz="1700" b="0" kern="1200" dirty="0">
            <a:solidFill>
              <a:srgbClr val="7030A0"/>
            </a:solidFill>
          </a:endParaRPr>
        </a:p>
      </dsp:txBody>
      <dsp:txXfrm rot="-5400000">
        <a:off x="908039" y="42347"/>
        <a:ext cx="5483175" cy="760857"/>
      </dsp:txXfrm>
    </dsp:sp>
    <dsp:sp modelId="{D9A4C115-E210-4C3C-9078-A2368FF6E1CF}">
      <dsp:nvSpPr>
        <dsp:cNvPr id="0" name=""/>
        <dsp:cNvSpPr/>
      </dsp:nvSpPr>
      <dsp:spPr>
        <a:xfrm rot="5400000">
          <a:off x="-194579" y="1346751"/>
          <a:ext cx="1297198" cy="908039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-52674"/>
                <a:satOff val="645"/>
                <a:lumOff val="721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-52674"/>
                <a:satOff val="645"/>
                <a:lumOff val="721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-52674"/>
                <a:satOff val="645"/>
                <a:lumOff val="72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-52674"/>
              <a:satOff val="645"/>
              <a:lumOff val="7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Ellipse</a:t>
          </a:r>
          <a:endParaRPr lang="fr-FR" sz="2200" b="1" kern="1200" dirty="0"/>
        </a:p>
      </dsp:txBody>
      <dsp:txXfrm rot="-5400000">
        <a:off x="1" y="1606192"/>
        <a:ext cx="908039" cy="389159"/>
      </dsp:txXfrm>
    </dsp:sp>
    <dsp:sp modelId="{A5E60ABF-4488-4F15-89E4-CFFAB8443F15}">
      <dsp:nvSpPr>
        <dsp:cNvPr id="0" name=""/>
        <dsp:cNvSpPr/>
      </dsp:nvSpPr>
      <dsp:spPr>
        <a:xfrm rot="5400000">
          <a:off x="3248617" y="-1188406"/>
          <a:ext cx="843179" cy="5524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52674"/>
              <a:satOff val="645"/>
              <a:lumOff val="72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Tolerance</a:t>
          </a:r>
          <a:r>
            <a:rPr lang="fr-FR" sz="1700" b="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  of bevacizumab nasal spray, Phase I </a:t>
          </a:r>
          <a:r>
            <a:rPr lang="fr-FR" sz="1700" b="0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study</a:t>
          </a:r>
          <a:r>
            <a:rPr lang="fr-FR" sz="1700" b="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				</a:t>
          </a:r>
          <a:endParaRPr lang="fr-FR" sz="1700" b="0" kern="1200" dirty="0">
            <a:solidFill>
              <a:srgbClr val="00B0F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i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Dupuis-Girod</a:t>
          </a:r>
          <a:r>
            <a:rPr lang="fr-FR" sz="1700" b="0" i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S,  M Abs 2014</a:t>
          </a:r>
          <a:endParaRPr lang="fr-FR" sz="1700" b="0" kern="1200" dirty="0">
            <a:solidFill>
              <a:srgbClr val="7030A0"/>
            </a:solidFill>
          </a:endParaRPr>
        </a:p>
      </dsp:txBody>
      <dsp:txXfrm rot="-5400000">
        <a:off x="908039" y="1193333"/>
        <a:ext cx="5483175" cy="760857"/>
      </dsp:txXfrm>
    </dsp:sp>
    <dsp:sp modelId="{E94742D5-EB31-45BC-B0E6-004B8E9FF10D}">
      <dsp:nvSpPr>
        <dsp:cNvPr id="0" name=""/>
        <dsp:cNvSpPr/>
      </dsp:nvSpPr>
      <dsp:spPr>
        <a:xfrm rot="5400000">
          <a:off x="-194579" y="2497737"/>
          <a:ext cx="1297198" cy="908039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-105348"/>
                <a:satOff val="1291"/>
                <a:lumOff val="1442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-105348"/>
                <a:satOff val="1291"/>
                <a:lumOff val="1442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-105348"/>
                <a:satOff val="1291"/>
                <a:lumOff val="144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-105348"/>
              <a:satOff val="1291"/>
              <a:lumOff val="144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err="1" smtClean="0"/>
            <a:t>Alegori</a:t>
          </a:r>
          <a:endParaRPr lang="fr-FR" sz="2200" b="1" kern="1200" dirty="0"/>
        </a:p>
      </dsp:txBody>
      <dsp:txXfrm rot="-5400000">
        <a:off x="1" y="2757178"/>
        <a:ext cx="908039" cy="389159"/>
      </dsp:txXfrm>
    </dsp:sp>
    <dsp:sp modelId="{EFB02146-B98E-4798-AB74-D34B6A15D347}">
      <dsp:nvSpPr>
        <dsp:cNvPr id="0" name=""/>
        <dsp:cNvSpPr/>
      </dsp:nvSpPr>
      <dsp:spPr>
        <a:xfrm rot="5400000">
          <a:off x="3248617" y="-37421"/>
          <a:ext cx="843179" cy="5524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105348"/>
              <a:satOff val="1291"/>
              <a:lumOff val="144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Efficacy</a:t>
          </a:r>
          <a:r>
            <a:rPr lang="fr-FR" sz="1700" b="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of bevacizumab nasal spray in HHT Phase II/III </a:t>
          </a:r>
          <a:r>
            <a:rPr lang="fr-FR" sz="1700" b="0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study</a:t>
          </a:r>
          <a:r>
            <a:rPr lang="fr-FR" sz="1700" b="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			</a:t>
          </a:r>
          <a:endParaRPr lang="fr-FR" sz="1700" b="0" kern="1200" dirty="0">
            <a:solidFill>
              <a:srgbClr val="00B0F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i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Dupuis-Girod</a:t>
          </a:r>
          <a:r>
            <a:rPr lang="fr-FR" sz="1700" b="0" i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S, JAMA 2016</a:t>
          </a:r>
          <a:endParaRPr lang="fr-FR" sz="1700" b="0" kern="1200" dirty="0">
            <a:solidFill>
              <a:srgbClr val="7030A0"/>
            </a:solidFill>
          </a:endParaRPr>
        </a:p>
      </dsp:txBody>
      <dsp:txXfrm rot="-5400000">
        <a:off x="908039" y="2344318"/>
        <a:ext cx="5483175" cy="760857"/>
      </dsp:txXfrm>
    </dsp:sp>
    <dsp:sp modelId="{D739982B-634B-4865-BE78-502C33C4EF50}">
      <dsp:nvSpPr>
        <dsp:cNvPr id="0" name=""/>
        <dsp:cNvSpPr/>
      </dsp:nvSpPr>
      <dsp:spPr>
        <a:xfrm rot="5400000">
          <a:off x="-194579" y="3648722"/>
          <a:ext cx="1297198" cy="908039"/>
        </a:xfrm>
        <a:prstGeom prst="chevron">
          <a:avLst/>
        </a:prstGeom>
        <a:solidFill>
          <a:srgbClr val="0070C0"/>
        </a:solidFill>
        <a:ln w="9525" cap="flat" cmpd="sng" algn="ctr">
          <a:solidFill>
            <a:srgbClr val="0070C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err="1" smtClean="0"/>
            <a:t>Nose</a:t>
          </a:r>
          <a:endParaRPr lang="fr-FR" sz="2200" b="1" kern="1200" dirty="0"/>
        </a:p>
      </dsp:txBody>
      <dsp:txXfrm rot="-5400000">
        <a:off x="1" y="3908163"/>
        <a:ext cx="908039" cy="389159"/>
      </dsp:txXfrm>
    </dsp:sp>
    <dsp:sp modelId="{2DAC89D8-77FC-4040-8B60-2D9BA8FEC471}">
      <dsp:nvSpPr>
        <dsp:cNvPr id="0" name=""/>
        <dsp:cNvSpPr/>
      </dsp:nvSpPr>
      <dsp:spPr>
        <a:xfrm rot="5400000">
          <a:off x="3248617" y="1113563"/>
          <a:ext cx="843179" cy="5524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Effect</a:t>
          </a:r>
          <a:r>
            <a:rPr lang="fr-FR" sz="17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fr-FR" sz="1700" b="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topical</a:t>
          </a:r>
          <a:r>
            <a:rPr lang="fr-FR" sz="17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intranasal </a:t>
          </a:r>
          <a:r>
            <a:rPr lang="fr-FR" sz="1700" b="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therapy</a:t>
          </a:r>
          <a:r>
            <a:rPr lang="fr-FR" sz="17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on </a:t>
          </a:r>
          <a:r>
            <a:rPr lang="fr-FR" sz="1700" b="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epistaxis</a:t>
          </a:r>
          <a:r>
            <a:rPr lang="fr-FR" sz="17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700" b="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frequency</a:t>
          </a:r>
          <a:r>
            <a:rPr lang="fr-FR" sz="17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on patients </a:t>
          </a:r>
          <a:r>
            <a:rPr lang="fr-FR" sz="1700" b="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fr-FR" sz="1700" b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HHT</a:t>
          </a:r>
          <a:r>
            <a:rPr lang="fr-FR" sz="1700" b="0" kern="1200" dirty="0" smtClean="0">
              <a:solidFill>
                <a:srgbClr val="0070C0"/>
              </a:solidFill>
            </a:rPr>
            <a:t> </a:t>
          </a:r>
          <a:endParaRPr lang="fr-FR" sz="1700" b="0" kern="1200" dirty="0">
            <a:solidFill>
              <a:srgbClr val="0070C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Whitehead K et al. JAMA 2016</a:t>
          </a:r>
          <a:endParaRPr lang="fr-FR" sz="1700" b="0" i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908039" y="3495303"/>
        <a:ext cx="5483175" cy="760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4C406-7D47-4640-AA86-54E0B88BB22F}">
      <dsp:nvSpPr>
        <dsp:cNvPr id="0" name=""/>
        <dsp:cNvSpPr/>
      </dsp:nvSpPr>
      <dsp:spPr>
        <a:xfrm rot="5400000">
          <a:off x="-224343" y="228334"/>
          <a:ext cx="1495622" cy="1046935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/>
            <a:t>Cas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/>
            <a:t>publiés</a:t>
          </a:r>
          <a:endParaRPr lang="fr-FR" sz="1600" b="1" kern="1200" dirty="0"/>
        </a:p>
      </dsp:txBody>
      <dsp:txXfrm rot="-5400000">
        <a:off x="1" y="527459"/>
        <a:ext cx="1046935" cy="448687"/>
      </dsp:txXfrm>
    </dsp:sp>
    <dsp:sp modelId="{D37ED1A5-5E47-4D3A-B435-75CBCDC18511}">
      <dsp:nvSpPr>
        <dsp:cNvPr id="0" name=""/>
        <dsp:cNvSpPr/>
      </dsp:nvSpPr>
      <dsp:spPr>
        <a:xfrm rot="5400000">
          <a:off x="3253322" y="-2202396"/>
          <a:ext cx="972665" cy="5385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7030A0"/>
              </a:solidFill>
            </a:rPr>
            <a:t>Nombreux cas publiés depuis 2008</a:t>
          </a:r>
          <a:endParaRPr lang="fr-FR" sz="1800" kern="1200" dirty="0">
            <a:solidFill>
              <a:srgbClr val="7030A0"/>
            </a:solidFill>
          </a:endParaRPr>
        </a:p>
      </dsp:txBody>
      <dsp:txXfrm rot="-5400000">
        <a:off x="1046935" y="51473"/>
        <a:ext cx="5337958" cy="877701"/>
      </dsp:txXfrm>
    </dsp:sp>
    <dsp:sp modelId="{D9A4C115-E210-4C3C-9078-A2368FF6E1CF}">
      <dsp:nvSpPr>
        <dsp:cNvPr id="0" name=""/>
        <dsp:cNvSpPr/>
      </dsp:nvSpPr>
      <dsp:spPr>
        <a:xfrm rot="5400000">
          <a:off x="-224343" y="1528760"/>
          <a:ext cx="1495622" cy="1046935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-79011"/>
                <a:satOff val="968"/>
                <a:lumOff val="1082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-79011"/>
                <a:satOff val="968"/>
                <a:lumOff val="1082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-79011"/>
                <a:satOff val="968"/>
                <a:lumOff val="108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-79011"/>
              <a:satOff val="968"/>
              <a:lumOff val="108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/>
            <a:t>Metafore</a:t>
          </a:r>
          <a:endParaRPr lang="fr-FR" sz="1600" b="1" kern="1200" dirty="0"/>
        </a:p>
      </dsp:txBody>
      <dsp:txXfrm rot="-5400000">
        <a:off x="1" y="1827885"/>
        <a:ext cx="1046935" cy="448687"/>
      </dsp:txXfrm>
    </dsp:sp>
    <dsp:sp modelId="{A5E60ABF-4488-4F15-89E4-CFFAB8443F15}">
      <dsp:nvSpPr>
        <dsp:cNvPr id="0" name=""/>
        <dsp:cNvSpPr/>
      </dsp:nvSpPr>
      <dsp:spPr>
        <a:xfrm rot="5400000">
          <a:off x="3253578" y="-902226"/>
          <a:ext cx="972154" cy="5385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79011"/>
              <a:satOff val="968"/>
              <a:lumOff val="108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25 patients avec atteinte hépatique sévère</a:t>
          </a:r>
          <a:endParaRPr lang="fr-FR" sz="1800" kern="1200" dirty="0">
            <a:solidFill>
              <a:srgbClr val="7030A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i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Dupuis-Girod</a:t>
          </a:r>
          <a:r>
            <a:rPr lang="fr-FR" sz="1800" i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S, JAMA 2012</a:t>
          </a:r>
          <a:r>
            <a:rPr lang="fr-FR" sz="1900" i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		</a:t>
          </a:r>
          <a:endParaRPr lang="fr-FR" sz="1600" i="0" kern="1200" dirty="0">
            <a:solidFill>
              <a:srgbClr val="00B0F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046936" y="1351873"/>
        <a:ext cx="5337983" cy="877240"/>
      </dsp:txXfrm>
    </dsp:sp>
    <dsp:sp modelId="{CE1C3365-DD67-4802-A29E-A3893F07DA97}">
      <dsp:nvSpPr>
        <dsp:cNvPr id="0" name=""/>
        <dsp:cNvSpPr/>
      </dsp:nvSpPr>
      <dsp:spPr>
        <a:xfrm rot="5400000">
          <a:off x="-224343" y="2829186"/>
          <a:ext cx="1495622" cy="1046935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-158022"/>
                <a:satOff val="1936"/>
                <a:lumOff val="2164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-158022"/>
                <a:satOff val="1936"/>
                <a:lumOff val="2164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-158022"/>
                <a:satOff val="1936"/>
                <a:lumOff val="216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-158022"/>
              <a:satOff val="1936"/>
              <a:lumOff val="216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FR" sz="1600" b="1" kern="1200" dirty="0" smtClean="0">
            <a:solidFill>
              <a:srgbClr val="7030A0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>
              <a:solidFill>
                <a:srgbClr val="7030A0"/>
              </a:solidFill>
            </a:rPr>
            <a:t>Expérience clinique</a:t>
          </a:r>
          <a:endParaRPr lang="fr-FR" sz="1600" b="1" kern="1200" dirty="0">
            <a:solidFill>
              <a:srgbClr val="7030A0"/>
            </a:solidFill>
          </a:endParaRPr>
        </a:p>
      </dsp:txBody>
      <dsp:txXfrm rot="-5400000">
        <a:off x="1" y="3128311"/>
        <a:ext cx="1046935" cy="448687"/>
      </dsp:txXfrm>
    </dsp:sp>
    <dsp:sp modelId="{5D3D5259-3FA4-4954-9C6B-23DFB500D268}">
      <dsp:nvSpPr>
        <dsp:cNvPr id="0" name=""/>
        <dsp:cNvSpPr/>
      </dsp:nvSpPr>
      <dsp:spPr>
        <a:xfrm rot="5400000">
          <a:off x="3253578" y="398199"/>
          <a:ext cx="972154" cy="5385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-158022"/>
              <a:satOff val="1936"/>
              <a:lumOff val="216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err="1" smtClean="0">
              <a:solidFill>
                <a:srgbClr val="7030A0"/>
              </a:solidFill>
            </a:rPr>
            <a:t>Lyer</a:t>
          </a:r>
          <a:r>
            <a:rPr lang="fr-FR" sz="1800" kern="1200" dirty="0" smtClean="0">
              <a:solidFill>
                <a:srgbClr val="7030A0"/>
              </a:solidFill>
            </a:rPr>
            <a:t> V, Mayo </a:t>
          </a:r>
          <a:r>
            <a:rPr lang="fr-FR" sz="1800" kern="1200" dirty="0" err="1" smtClean="0">
              <a:solidFill>
                <a:srgbClr val="7030A0"/>
              </a:solidFill>
            </a:rPr>
            <a:t>Clinic</a:t>
          </a:r>
          <a:r>
            <a:rPr lang="fr-FR" sz="1800" kern="1200" dirty="0" smtClean="0">
              <a:solidFill>
                <a:srgbClr val="7030A0"/>
              </a:solidFill>
            </a:rPr>
            <a:t> , 2018 (34 patients)</a:t>
          </a:r>
          <a:endParaRPr lang="fr-FR" sz="1800" kern="1200" dirty="0">
            <a:solidFill>
              <a:srgbClr val="7030A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7030A0"/>
              </a:solidFill>
            </a:rPr>
            <a:t>Guilhem A, 2017, </a:t>
          </a:r>
          <a:r>
            <a:rPr lang="fr-FR" sz="1800" kern="1200" dirty="0" err="1" smtClean="0">
              <a:solidFill>
                <a:srgbClr val="7030A0"/>
              </a:solidFill>
            </a:rPr>
            <a:t>retrospective</a:t>
          </a:r>
          <a:r>
            <a:rPr lang="fr-FR" sz="1800" kern="1200" dirty="0" smtClean="0">
              <a:solidFill>
                <a:srgbClr val="7030A0"/>
              </a:solidFill>
            </a:rPr>
            <a:t> </a:t>
          </a:r>
          <a:r>
            <a:rPr lang="fr-FR" sz="1800" kern="1200" dirty="0" err="1" smtClean="0">
              <a:solidFill>
                <a:srgbClr val="7030A0"/>
              </a:solidFill>
            </a:rPr>
            <a:t>study</a:t>
          </a:r>
          <a:r>
            <a:rPr lang="fr-FR" sz="1800" kern="1200" dirty="0" smtClean="0">
              <a:solidFill>
                <a:srgbClr val="7030A0"/>
              </a:solidFill>
            </a:rPr>
            <a:t> (46 patients)</a:t>
          </a:r>
          <a:endParaRPr lang="fr-FR" sz="1800" kern="1200" dirty="0">
            <a:solidFill>
              <a:srgbClr val="7030A0"/>
            </a:solidFill>
          </a:endParaRPr>
        </a:p>
      </dsp:txBody>
      <dsp:txXfrm rot="-5400000">
        <a:off x="1046936" y="2652299"/>
        <a:ext cx="5337983" cy="877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F809-0486-44EA-BA3B-19E192B10DD6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5232A-4AA7-48B1-AA1F-5E8D1BAE9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9E99-8C50-4D73-9E7F-8B94736CA7CB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9E4C-9B41-4956-99DF-35E29CD6F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4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5709" y="2130425"/>
            <a:ext cx="7772400" cy="147002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fr-FR" sz="3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65709" y="3717032"/>
            <a:ext cx="6400800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Auteur / Service</a:t>
            </a:r>
            <a:endParaRPr lang="fr-FR" dirty="0"/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9" y="404738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379468" y="548407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fr-FR" noProof="0" dirty="0" smtClean="0"/>
              <a:t>Cliquez pour insérer un logo partenaire</a:t>
            </a:r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9" y="404738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5709" y="5229200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47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15/03/2019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91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661249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pour insérer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4608512" cy="288032"/>
          </a:xfrm>
        </p:spPr>
        <p:txBody>
          <a:bodyPr anchor="t" anchorCtr="0">
            <a:normAutofit/>
          </a:bodyPr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15/03/2019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8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gnature-votre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92" y="2060849"/>
            <a:ext cx="54746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339975" y="5444133"/>
            <a:ext cx="4464050" cy="8651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61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global_micro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7" y="395382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us-titre 2"/>
          <p:cNvSpPr txBox="1">
            <a:spLocks/>
          </p:cNvSpPr>
          <p:nvPr userDrawn="1"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3446741" y="4437856"/>
            <a:ext cx="3673475" cy="71913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Auteur/ Service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94972" y="3370982"/>
            <a:ext cx="5497508" cy="85010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90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global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2400" baseline="0">
                <a:solidFill>
                  <a:srgbClr val="020E16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7" y="395382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437112"/>
            <a:ext cx="5544616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Auteur /Service</a:t>
            </a:r>
            <a:endParaRPr lang="fr-FR" dirty="0"/>
          </a:p>
        </p:txBody>
      </p:sp>
      <p:sp>
        <p:nvSpPr>
          <p:cNvPr id="11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0021" y="3356992"/>
            <a:ext cx="5472459" cy="85010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3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fr-FR" sz="3200" u="none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7772400" cy="50405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058393" y="4941168"/>
            <a:ext cx="1814295" cy="1152128"/>
            <a:chOff x="6813303" y="3861048"/>
            <a:chExt cx="999057" cy="63442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7677399" y="4360516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112667" y="4231615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539852" y="422108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813303" y="3880182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948264" y="4014119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7607332" y="386104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7275112" y="3976590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13" name="Groupe 12"/>
          <p:cNvGrpSpPr/>
          <p:nvPr userDrawn="1"/>
        </p:nvGrpSpPr>
        <p:grpSpPr>
          <a:xfrm>
            <a:off x="7058393" y="4941168"/>
            <a:ext cx="1814295" cy="1152128"/>
            <a:chOff x="6813303" y="3861048"/>
            <a:chExt cx="999057" cy="6344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7677399" y="4360516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112667" y="4231615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539852" y="422108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813303" y="3880182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607332" y="386104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275112" y="3976590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2168825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15/03/2019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54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15/03/2019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79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15/03/2019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42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15/03/2019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119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15/03/2019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6512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96750"/>
            <a:ext cx="8136904" cy="484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39552" y="659801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06" y="6354008"/>
            <a:ext cx="430240" cy="432000"/>
          </a:xfrm>
          <a:prstGeom prst="rect">
            <a:avLst/>
          </a:prstGeom>
          <a:ln>
            <a:noFill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00392" y="6592267"/>
            <a:ext cx="529200" cy="29311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>
          <a:xfrm>
            <a:off x="5292080" y="6597352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F576504-9738-4058-A431-6E10A087F44F}" type="datetimeFigureOut">
              <a:rPr lang="fr-FR" smtClean="0"/>
              <a:pPr/>
              <a:t>15/03/2019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7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n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50000"/>
        <a:buFont typeface="Wingdings" panose="05000000000000000000" pitchFamily="2" charset="2"/>
        <a:buChar char="n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rgbClr val="00B0F0"/>
                </a:solidFill>
              </a:rPr>
              <a:t>Maladie de rendu-</a:t>
            </a:r>
            <a:r>
              <a:rPr lang="fr-FR" sz="2400" dirty="0" err="1" smtClean="0">
                <a:solidFill>
                  <a:srgbClr val="00B0F0"/>
                </a:solidFill>
              </a:rPr>
              <a:t>osler</a:t>
            </a:r>
            <a:r>
              <a:rPr lang="fr-FR" sz="2400" dirty="0" smtClean="0">
                <a:solidFill>
                  <a:srgbClr val="00B0F0"/>
                </a:solidFill>
              </a:rPr>
              <a:t/>
            </a:r>
            <a:br>
              <a:rPr lang="fr-FR" sz="2400" dirty="0" smtClean="0">
                <a:solidFill>
                  <a:srgbClr val="00B0F0"/>
                </a:solidFill>
              </a:rPr>
            </a:br>
            <a:r>
              <a:rPr lang="fr-FR" sz="2400" dirty="0">
                <a:solidFill>
                  <a:srgbClr val="00B0F0"/>
                </a:solidFill>
              </a:rPr>
              <a:t/>
            </a:r>
            <a:br>
              <a:rPr lang="fr-FR" sz="2400" dirty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>la recherche médicale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683568" y="5733256"/>
            <a:ext cx="7848872" cy="64928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Journée d’Information Médicale – Tenon le Samedi 16 Mars 2019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2979"/>
          <a:stretch>
            <a:fillRect/>
          </a:stretch>
        </p:blipFill>
        <p:spPr bwMode="auto">
          <a:xfrm>
            <a:off x="4137266" y="634589"/>
            <a:ext cx="12969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25" y="836712"/>
            <a:ext cx="1427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ous-titre 7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6138539" cy="86409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Anne-Emmanuelle FARGETON – Chargée d’étude</a:t>
            </a:r>
          </a:p>
          <a:p>
            <a:r>
              <a:rPr lang="fr-FR" dirty="0" smtClean="0"/>
              <a:t>Centre de référence pour la maladie de RO</a:t>
            </a:r>
          </a:p>
          <a:p>
            <a:r>
              <a:rPr lang="fr-FR" dirty="0" smtClean="0"/>
              <a:t>service de génétique, Lyon</a:t>
            </a:r>
            <a:endParaRPr lang="fr-FR" dirty="0"/>
          </a:p>
        </p:txBody>
      </p:sp>
      <p:pic>
        <p:nvPicPr>
          <p:cNvPr id="8" name="Imag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4"/>
          <a:stretch/>
        </p:blipFill>
        <p:spPr bwMode="auto">
          <a:xfrm>
            <a:off x="1043609" y="4583431"/>
            <a:ext cx="1296144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33" y="950230"/>
            <a:ext cx="1527547" cy="6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3" y="706686"/>
            <a:ext cx="9180511" cy="70609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>
                <a:solidFill>
                  <a:srgbClr val="00B0F0"/>
                </a:solidFill>
              </a:rPr>
              <a:t>TACRO </a:t>
            </a:r>
            <a:r>
              <a:rPr lang="fr-FR" altLang="fr-FR" sz="3600" dirty="0" smtClean="0">
                <a:solidFill>
                  <a:srgbClr val="00B0F0"/>
                </a:solidFill>
              </a:rPr>
              <a:t>: Conclusions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12774"/>
            <a:ext cx="7848872" cy="4840562"/>
          </a:xfrm>
        </p:spPr>
        <p:txBody>
          <a:bodyPr/>
          <a:lstStyle/>
          <a:p>
            <a:pPr algn="just"/>
            <a:r>
              <a:rPr lang="fr-FR" dirty="0" smtClean="0">
                <a:solidFill>
                  <a:srgbClr val="002060"/>
                </a:solidFill>
              </a:rPr>
              <a:t>L’application de pommade </a:t>
            </a:r>
            <a:r>
              <a:rPr lang="fr-FR" dirty="0" smtClean="0">
                <a:solidFill>
                  <a:srgbClr val="002060"/>
                </a:solidFill>
              </a:rPr>
              <a:t>(type vaseline) </a:t>
            </a:r>
            <a:r>
              <a:rPr lang="fr-FR" dirty="0" smtClean="0">
                <a:solidFill>
                  <a:srgbClr val="002060"/>
                </a:solidFill>
              </a:rPr>
              <a:t>améliore les épistaxis de façon significative</a:t>
            </a:r>
            <a:endParaRPr lang="fr-FR" sz="2400" dirty="0" smtClean="0">
              <a:solidFill>
                <a:srgbClr val="002060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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Importance de l’humidification quotidienne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du nez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"/>
            </a:pP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rgbClr val="002060"/>
                </a:solidFill>
              </a:rPr>
              <a:t>Amélioration des épistaxis dans le groupe </a:t>
            </a:r>
            <a:r>
              <a:rPr lang="fr-FR" dirty="0" err="1" smtClean="0">
                <a:solidFill>
                  <a:srgbClr val="002060"/>
                </a:solidFill>
              </a:rPr>
              <a:t>Tacrolimus</a:t>
            </a:r>
            <a:r>
              <a:rPr lang="fr-FR" dirty="0" smtClean="0">
                <a:solidFill>
                  <a:srgbClr val="002060"/>
                </a:solidFill>
              </a:rPr>
              <a:t> légèrement supérieure au groupe placebo (60% vs 40%)</a:t>
            </a:r>
          </a:p>
          <a:p>
            <a:pPr lvl="1">
              <a:buClrTx/>
              <a:buFont typeface="Wingdings" panose="05000000000000000000" pitchFamily="2" charset="2"/>
              <a:buChar char="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Résultats à confirmer : étude clinique de plus grande ampleur à mettre en place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-3651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Immuno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suppresseurs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288946" y="-27739"/>
            <a:ext cx="6855053" cy="7204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Anticorps Monoclonaux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BEVACIZUMAB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" y="2564904"/>
            <a:ext cx="2315046" cy="280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5496" y="908720"/>
            <a:ext cx="247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ADMINISTRATION LOCALE « SPRAY NASAL»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3882332515"/>
              </p:ext>
            </p:extLst>
          </p:nvPr>
        </p:nvGraphicFramePr>
        <p:xfrm>
          <a:off x="2604120" y="1124744"/>
          <a:ext cx="64323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Aucune efficacité du Bevacizumab en </a:t>
            </a:r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</a:rPr>
              <a:t>spray nasal</a:t>
            </a:r>
          </a:p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n’a pu être démontrée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22" grpId="0">
        <p:bldAsOne/>
      </p:bldGraphic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94131"/>
            <a:ext cx="2315046" cy="280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980728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ADMINISTRATION INTRA-VEINEUSE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3202542998"/>
              </p:ext>
            </p:extLst>
          </p:nvPr>
        </p:nvGraphicFramePr>
        <p:xfrm>
          <a:off x="2604120" y="1124744"/>
          <a:ext cx="643237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683568" y="5570076"/>
            <a:ext cx="783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Aucune étude contre placebo  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 Essai BABH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Anticorps Monoclonaux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BEVACIZUMAB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24" grpId="0">
        <p:bldAsOne/>
      </p:bldGraphic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44165"/>
            <a:ext cx="8640960" cy="1532707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BABH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rgbClr val="00B0F0"/>
                </a:solidFill>
              </a:rPr>
              <a:t>Efficacité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smtClean="0">
                <a:solidFill>
                  <a:srgbClr val="00B0F0"/>
                </a:solidFill>
              </a:rPr>
              <a:t>du bevacizumab dans les hémorragies sévères </a:t>
            </a:r>
            <a:br>
              <a:rPr lang="fr-FR" sz="2400" dirty="0" smtClean="0">
                <a:solidFill>
                  <a:srgbClr val="00B0F0"/>
                </a:solidFill>
              </a:rPr>
            </a:br>
            <a:r>
              <a:rPr lang="fr-FR" sz="2400" dirty="0" smtClean="0">
                <a:solidFill>
                  <a:srgbClr val="002060"/>
                </a:solidFill>
              </a:rPr>
              <a:t>associées à la maladie de Rendu-Osler. </a:t>
            </a:r>
            <a:br>
              <a:rPr lang="fr-FR" sz="2400" dirty="0" smtClean="0">
                <a:solidFill>
                  <a:srgbClr val="002060"/>
                </a:solidFill>
              </a:rPr>
            </a:br>
            <a:r>
              <a:rPr lang="fr-FR" sz="2400" b="0" dirty="0" smtClean="0">
                <a:solidFill>
                  <a:srgbClr val="002060"/>
                </a:solidFill>
              </a:rPr>
              <a:t>Etude nationale multicentrique, randomisée versus placebo.</a:t>
            </a:r>
            <a:endParaRPr lang="fr-FR" sz="2400" b="0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2708920"/>
            <a:ext cx="8649411" cy="4032448"/>
          </a:xfrm>
        </p:spPr>
        <p:txBody>
          <a:bodyPr>
            <a:noAutofit/>
          </a:bodyPr>
          <a:lstStyle/>
          <a:p>
            <a:r>
              <a:rPr lang="fr-FR" altLang="fr-FR" sz="2000" b="1" dirty="0" smtClean="0">
                <a:solidFill>
                  <a:srgbClr val="002060"/>
                </a:solidFill>
              </a:rPr>
              <a:t>Critères de jugement principal: </a:t>
            </a:r>
            <a:r>
              <a:rPr lang="fr-FR" altLang="fr-FR" sz="2000" dirty="0" smtClean="0">
                <a:solidFill>
                  <a:schemeClr val="accent2">
                    <a:lumMod val="75000"/>
                  </a:schemeClr>
                </a:solidFill>
              </a:rPr>
              <a:t>Nombre de transfusions sanguines </a:t>
            </a:r>
            <a:r>
              <a:rPr lang="fr-FR" altLang="fr-FR" sz="2000" dirty="0" smtClean="0">
                <a:solidFill>
                  <a:srgbClr val="002060"/>
                </a:solidFill>
              </a:rPr>
              <a:t>(bevacizumab vs placebo) avant – après traitement</a:t>
            </a:r>
          </a:p>
          <a:p>
            <a:pPr marL="342900" lvl="1" indent="-342900">
              <a:buClr>
                <a:schemeClr val="accent2"/>
              </a:buClr>
              <a:buSzPct val="80000"/>
            </a:pPr>
            <a:r>
              <a:rPr lang="fr-FR" altLang="fr-FR" sz="2000" dirty="0">
                <a:solidFill>
                  <a:srgbClr val="002060"/>
                </a:solidFill>
              </a:rPr>
              <a:t>Critères d’inclusion principal </a:t>
            </a:r>
            <a:r>
              <a:rPr lang="fr-FR" altLang="fr-FR" sz="2000" b="1" dirty="0">
                <a:solidFill>
                  <a:srgbClr val="00B0F0"/>
                </a:solidFill>
              </a:rPr>
              <a:t>Transfusions ≥ 4 </a:t>
            </a:r>
            <a:r>
              <a:rPr lang="fr-FR" altLang="fr-FR" sz="2000" b="1" dirty="0" smtClean="0">
                <a:solidFill>
                  <a:srgbClr val="00B0F0"/>
                </a:solidFill>
              </a:rPr>
              <a:t>Culots </a:t>
            </a:r>
            <a:r>
              <a:rPr lang="fr-FR" altLang="fr-FR" sz="2000" dirty="0">
                <a:solidFill>
                  <a:srgbClr val="002060"/>
                </a:solidFill>
              </a:rPr>
              <a:t>de Globules Rouges sur une période de 3 mois avant inclusion</a:t>
            </a:r>
          </a:p>
          <a:p>
            <a:pPr>
              <a:lnSpc>
                <a:spcPct val="150000"/>
              </a:lnSpc>
            </a:pPr>
            <a:r>
              <a:rPr lang="fr-FR" altLang="fr-FR" sz="2000" dirty="0" smtClean="0">
                <a:solidFill>
                  <a:srgbClr val="002060"/>
                </a:solidFill>
              </a:rPr>
              <a:t>Taille de l’échantillon </a:t>
            </a:r>
            <a:r>
              <a:rPr lang="fr-FR" altLang="fr-FR" sz="2000" b="1" dirty="0" smtClean="0">
                <a:solidFill>
                  <a:srgbClr val="00B0F0"/>
                </a:solidFill>
              </a:rPr>
              <a:t>24 patients </a:t>
            </a:r>
          </a:p>
          <a:p>
            <a:r>
              <a:rPr lang="fr-FR" altLang="fr-FR" sz="2000" dirty="0" smtClean="0">
                <a:solidFill>
                  <a:srgbClr val="002060"/>
                </a:solidFill>
              </a:rPr>
              <a:t>Recrutement des patients dans </a:t>
            </a:r>
            <a:r>
              <a:rPr lang="fr-FR" altLang="fr-FR" sz="2000" dirty="0">
                <a:solidFill>
                  <a:srgbClr val="002060"/>
                </a:solidFill>
              </a:rPr>
              <a:t>tous les </a:t>
            </a:r>
            <a:r>
              <a:rPr lang="fr-FR" altLang="fr-FR" sz="2000" dirty="0" smtClean="0">
                <a:solidFill>
                  <a:srgbClr val="002060"/>
                </a:solidFill>
              </a:rPr>
              <a:t>centres, </a:t>
            </a:r>
          </a:p>
          <a:p>
            <a:pPr marL="0" indent="0">
              <a:buNone/>
            </a:pPr>
            <a:r>
              <a:rPr lang="fr-FR" altLang="fr-FR" sz="2000" dirty="0" smtClean="0">
                <a:solidFill>
                  <a:srgbClr val="002060"/>
                </a:solidFill>
              </a:rPr>
              <a:t>      Traitement </a:t>
            </a:r>
            <a:r>
              <a:rPr lang="fr-FR" altLang="fr-FR" sz="2000" dirty="0">
                <a:solidFill>
                  <a:srgbClr val="002060"/>
                </a:solidFill>
              </a:rPr>
              <a:t>dans 4 </a:t>
            </a:r>
            <a:r>
              <a:rPr lang="fr-FR" altLang="fr-FR" sz="2000" dirty="0" smtClean="0">
                <a:solidFill>
                  <a:srgbClr val="002060"/>
                </a:solidFill>
              </a:rPr>
              <a:t>centres: </a:t>
            </a:r>
            <a:r>
              <a:rPr lang="fr-FR" altLang="fr-FR" sz="2000" b="1" dirty="0" smtClean="0">
                <a:solidFill>
                  <a:srgbClr val="00B0F0"/>
                </a:solidFill>
              </a:rPr>
              <a:t>Lyon</a:t>
            </a:r>
            <a:r>
              <a:rPr lang="fr-FR" altLang="fr-FR" sz="2000" b="1" dirty="0">
                <a:solidFill>
                  <a:srgbClr val="00B0F0"/>
                </a:solidFill>
              </a:rPr>
              <a:t>, Paris AP, Montpellier, </a:t>
            </a:r>
            <a:r>
              <a:rPr lang="fr-FR" altLang="fr-FR" sz="2000" b="1" dirty="0" smtClean="0">
                <a:solidFill>
                  <a:srgbClr val="00B0F0"/>
                </a:solidFill>
              </a:rPr>
              <a:t>Angers</a:t>
            </a:r>
            <a:endParaRPr lang="fr-FR" altLang="fr-FR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fr-FR" altLang="fr-FR" sz="2000" dirty="0" smtClean="0">
                <a:solidFill>
                  <a:srgbClr val="002060"/>
                </a:solidFill>
              </a:rPr>
              <a:t>Financement :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B0F0"/>
                </a:solidFill>
              </a:rPr>
              <a:t>PHRC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</a:t>
            </a:r>
            <a:r>
              <a:rPr lang="fr-FR" altLang="fr-FR" sz="2000" dirty="0" smtClean="0">
                <a:solidFill>
                  <a:srgbClr val="002060"/>
                </a:solidFill>
              </a:rPr>
              <a:t>National 2016 </a:t>
            </a:r>
          </a:p>
          <a:p>
            <a:pPr>
              <a:lnSpc>
                <a:spcPct val="150000"/>
              </a:lnSpc>
            </a:pPr>
            <a:r>
              <a:rPr lang="fr-FR" altLang="fr-FR" sz="2000" dirty="0" smtClean="0">
                <a:solidFill>
                  <a:srgbClr val="002060"/>
                </a:solidFill>
              </a:rPr>
              <a:t>Budget: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B0F0"/>
                </a:solidFill>
              </a:rPr>
              <a:t>577 k€</a:t>
            </a:r>
            <a:r>
              <a:rPr lang="fr-FR" altLang="fr-FR" sz="2000" dirty="0" smtClean="0">
                <a:solidFill>
                  <a:srgbClr val="002060"/>
                </a:solidFill>
              </a:rPr>
              <a:t> (soit 24 000 € / patient)</a:t>
            </a:r>
          </a:p>
        </p:txBody>
      </p:sp>
      <p:sp>
        <p:nvSpPr>
          <p:cNvPr id="6" name="Rectangle 5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Anticorps Monoclonaux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BEVACIZUMAB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5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0B0F0"/>
                </a:solidFill>
              </a:rPr>
              <a:t>BABH: Schéma du déroulement de l’étude</a:t>
            </a:r>
            <a:endParaRPr lang="fr-FR" sz="3200" dirty="0">
              <a:solidFill>
                <a:srgbClr val="00B0F0"/>
              </a:solidFill>
            </a:endParaRPr>
          </a:p>
        </p:txBody>
      </p:sp>
      <p:pic>
        <p:nvPicPr>
          <p:cNvPr id="80" name="Image 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7" y="2060848"/>
            <a:ext cx="8503177" cy="38164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Anticorps Monoclonaux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BEVACIZUMAB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5"/>
          <p:cNvSpPr txBox="1">
            <a:spLocks/>
          </p:cNvSpPr>
          <p:nvPr/>
        </p:nvSpPr>
        <p:spPr>
          <a:xfrm>
            <a:off x="457200" y="713261"/>
            <a:ext cx="8229600" cy="62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B0F0"/>
                </a:solidFill>
              </a:rPr>
              <a:t>BABH: Etat d’avancement</a:t>
            </a:r>
            <a:endParaRPr lang="fr-FR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8"/>
          <a:stretch/>
        </p:blipFill>
        <p:spPr bwMode="auto">
          <a:xfrm>
            <a:off x="457200" y="1492169"/>
            <a:ext cx="6419056" cy="510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76256" y="2276872"/>
            <a:ext cx="181054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dirty="0" smtClean="0"/>
              <a:t>6 patients à inclure avant septembre 2019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Anticorps Monoclonaux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BEVACIZUMAB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8011"/>
            <a:ext cx="7356664" cy="503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36512" y="-27384"/>
            <a:ext cx="91805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Les Inhibiteurs de Tyrosine </a:t>
            </a:r>
            <a:r>
              <a:rPr lang="fr-FR" sz="2800" b="1" dirty="0"/>
              <a:t>K</a:t>
            </a:r>
            <a:r>
              <a:rPr lang="fr-FR" sz="2800" b="1" dirty="0" smtClean="0"/>
              <a:t>inase</a:t>
            </a:r>
            <a:endParaRPr lang="fr-FR" sz="28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6926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002060"/>
                </a:solidFill>
              </a:rPr>
              <a:t>Les inhibiteurs de tyrosine kinase inhibent plusieurs récepteurs, dont le VEGF,  impliqués dans les mécanismes de régularisation de l’</a:t>
            </a:r>
            <a:r>
              <a:rPr lang="fr-FR" sz="2200" dirty="0" err="1" smtClean="0">
                <a:solidFill>
                  <a:srgbClr val="002060"/>
                </a:solidFill>
              </a:rPr>
              <a:t>angio-génèse</a:t>
            </a:r>
            <a:r>
              <a:rPr lang="fr-FR" sz="2200" dirty="0" smtClean="0">
                <a:solidFill>
                  <a:srgbClr val="002060"/>
                </a:solidFill>
              </a:rPr>
              <a:t>.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300192" y="1659565"/>
            <a:ext cx="2528664" cy="936104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Imprint MT Shadow" panose="04020605060303030202" pitchFamily="82" charset="0"/>
              </a:rPr>
              <a:t>MABs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Imprint MT Shadow" panose="04020605060303030202" pitchFamily="82" charset="0"/>
              </a:rPr>
              <a:t>Anticorps Monoclonaux</a:t>
            </a:r>
          </a:p>
        </p:txBody>
      </p:sp>
      <p:sp>
        <p:nvSpPr>
          <p:cNvPr id="26" name="Ellipse 25"/>
          <p:cNvSpPr/>
          <p:nvPr/>
        </p:nvSpPr>
        <p:spPr>
          <a:xfrm>
            <a:off x="755576" y="5661248"/>
            <a:ext cx="2528664" cy="936104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FF0000"/>
                </a:solidFill>
                <a:latin typeface="Imprint MT Shadow" panose="04020605060303030202" pitchFamily="82" charset="0"/>
              </a:rPr>
              <a:t>NIBs</a:t>
            </a:r>
            <a:endParaRPr lang="fr-FR" dirty="0">
              <a:solidFill>
                <a:srgbClr val="FF000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fr-FR" dirty="0">
                <a:solidFill>
                  <a:srgbClr val="FF0000"/>
                </a:solidFill>
                <a:latin typeface="Imprint MT Shadow" panose="04020605060303030202" pitchFamily="82" charset="0"/>
              </a:rPr>
              <a:t>Inhibiteur Tyrosine Kinase </a:t>
            </a:r>
          </a:p>
        </p:txBody>
      </p:sp>
    </p:spTree>
    <p:extLst>
      <p:ext uri="{BB962C8B-B14F-4D97-AF65-F5344CB8AC3E}">
        <p14:creationId xmlns:p14="http://schemas.microsoft.com/office/powerpoint/2010/main" val="2136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" y="1196752"/>
            <a:ext cx="276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Etude Préclinique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556792"/>
            <a:ext cx="821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err="1">
                <a:solidFill>
                  <a:srgbClr val="002060"/>
                </a:solidFill>
              </a:rPr>
              <a:t>Selective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effects</a:t>
            </a:r>
            <a:r>
              <a:rPr lang="fr-FR" sz="2000" b="1" dirty="0">
                <a:solidFill>
                  <a:srgbClr val="002060"/>
                </a:solidFill>
              </a:rPr>
              <a:t> of oral anti-</a:t>
            </a:r>
            <a:r>
              <a:rPr lang="fr-FR" sz="2000" b="1" dirty="0" err="1">
                <a:solidFill>
                  <a:srgbClr val="002060"/>
                </a:solidFill>
              </a:rPr>
              <a:t>angiogenic</a:t>
            </a:r>
            <a:r>
              <a:rPr lang="fr-FR" sz="2000" b="1" dirty="0">
                <a:solidFill>
                  <a:srgbClr val="002060"/>
                </a:solidFill>
              </a:rPr>
              <a:t> tyrosine kinase </a:t>
            </a:r>
            <a:r>
              <a:rPr lang="fr-FR" sz="2000" b="1" dirty="0" err="1">
                <a:solidFill>
                  <a:srgbClr val="002060"/>
                </a:solidFill>
              </a:rPr>
              <a:t>inhibitors</a:t>
            </a:r>
            <a:r>
              <a:rPr lang="fr-FR" sz="2000" b="1" dirty="0">
                <a:solidFill>
                  <a:srgbClr val="002060"/>
                </a:solidFill>
              </a:rPr>
              <a:t> on an animal model of </a:t>
            </a:r>
            <a:r>
              <a:rPr lang="fr-FR" sz="2000" b="1" dirty="0" err="1" smtClean="0">
                <a:solidFill>
                  <a:srgbClr val="002060"/>
                </a:solidFill>
              </a:rPr>
              <a:t>Hereditary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H</a:t>
            </a:r>
            <a:r>
              <a:rPr lang="fr-FR" sz="2000" b="1" dirty="0" err="1" smtClean="0">
                <a:solidFill>
                  <a:srgbClr val="002060"/>
                </a:solidFill>
              </a:rPr>
              <a:t>emorrhagic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Helangiectasia</a:t>
            </a:r>
            <a:endParaRPr lang="fr-FR" sz="2000" b="1" dirty="0">
              <a:solidFill>
                <a:srgbClr val="002060"/>
              </a:solidFill>
            </a:endParaRPr>
          </a:p>
          <a:p>
            <a:r>
              <a:rPr lang="fr-FR" sz="2000" i="1" dirty="0">
                <a:solidFill>
                  <a:srgbClr val="002060"/>
                </a:solidFill>
              </a:rPr>
              <a:t>KIM, J </a:t>
            </a:r>
            <a:r>
              <a:rPr lang="fr-FR" sz="2000" i="1" dirty="0" err="1">
                <a:solidFill>
                  <a:srgbClr val="002060"/>
                </a:solidFill>
              </a:rPr>
              <a:t>Thromb</a:t>
            </a:r>
            <a:r>
              <a:rPr lang="fr-FR" sz="2000" i="1" dirty="0">
                <a:solidFill>
                  <a:srgbClr val="002060"/>
                </a:solidFill>
              </a:rPr>
              <a:t> </a:t>
            </a:r>
            <a:r>
              <a:rPr lang="fr-FR" sz="2000" i="1" dirty="0" err="1">
                <a:solidFill>
                  <a:srgbClr val="002060"/>
                </a:solidFill>
              </a:rPr>
              <a:t>Haemost</a:t>
            </a:r>
            <a:r>
              <a:rPr lang="fr-FR" sz="2000" i="1" dirty="0">
                <a:solidFill>
                  <a:srgbClr val="002060"/>
                </a:solidFill>
              </a:rPr>
              <a:t>, 2017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" y="2780928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Cas publiés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3225170"/>
            <a:ext cx="831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err="1" smtClean="0">
                <a:solidFill>
                  <a:srgbClr val="002060"/>
                </a:solidFill>
              </a:rPr>
              <a:t>Pazopanib</a:t>
            </a:r>
            <a:r>
              <a:rPr lang="fr-FR" sz="2000" b="1" dirty="0" smtClean="0">
                <a:solidFill>
                  <a:srgbClr val="002060"/>
                </a:solidFill>
              </a:rPr>
              <a:t> Effective for Bevacizumab-</a:t>
            </a:r>
            <a:r>
              <a:rPr lang="fr-FR" sz="2000" b="1" dirty="0" err="1" smtClean="0">
                <a:solidFill>
                  <a:srgbClr val="002060"/>
                </a:solidFill>
              </a:rPr>
              <a:t>Unresponsive</a:t>
            </a:r>
            <a:r>
              <a:rPr lang="fr-FR" sz="2000" b="1" dirty="0" smtClean="0">
                <a:solidFill>
                  <a:srgbClr val="002060"/>
                </a:solidFill>
              </a:rPr>
              <a:t> Epistaxis in </a:t>
            </a:r>
            <a:r>
              <a:rPr lang="fr-FR" sz="2000" b="1" dirty="0" err="1" smtClean="0">
                <a:solidFill>
                  <a:srgbClr val="002060"/>
                </a:solidFill>
              </a:rPr>
              <a:t>Hereditary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Hemorrhagic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Telangiectasia</a:t>
            </a:r>
            <a:r>
              <a:rPr lang="fr-FR" sz="2000" b="1" dirty="0" smtClean="0">
                <a:solidFill>
                  <a:srgbClr val="002060"/>
                </a:solidFill>
              </a:rPr>
              <a:t>  </a:t>
            </a:r>
            <a:r>
              <a:rPr lang="fr-FR" sz="2000" i="1" dirty="0" smtClean="0">
                <a:solidFill>
                  <a:srgbClr val="002060"/>
                </a:solidFill>
              </a:rPr>
              <a:t>Joseph G </a:t>
            </a:r>
            <a:r>
              <a:rPr lang="fr-FR" sz="2000" i="1" dirty="0" err="1" smtClean="0">
                <a:solidFill>
                  <a:srgbClr val="002060"/>
                </a:solidFill>
              </a:rPr>
              <a:t>Parambil</a:t>
            </a:r>
            <a:r>
              <a:rPr lang="fr-FR" sz="2000" i="1" dirty="0" smtClean="0">
                <a:solidFill>
                  <a:srgbClr val="002060"/>
                </a:solidFill>
              </a:rPr>
              <a:t>, The Laryngoscope, 2018 </a:t>
            </a:r>
            <a:endParaRPr lang="fr-FR" sz="2000" i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199" y="4161274"/>
            <a:ext cx="8219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</a:rPr>
              <a:t>Nintedanib as a </a:t>
            </a:r>
            <a:r>
              <a:rPr lang="fr-FR" sz="2000" b="1" dirty="0" err="1" smtClean="0">
                <a:solidFill>
                  <a:srgbClr val="002060"/>
                </a:solidFill>
              </a:rPr>
              <a:t>novel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treatment</a:t>
            </a:r>
            <a:r>
              <a:rPr lang="fr-FR" sz="2000" b="1" dirty="0" smtClean="0">
                <a:solidFill>
                  <a:srgbClr val="002060"/>
                </a:solidFill>
              </a:rPr>
              <a:t> option in </a:t>
            </a:r>
            <a:r>
              <a:rPr lang="fr-FR" sz="2000" b="1" dirty="0" err="1">
                <a:solidFill>
                  <a:srgbClr val="002060"/>
                </a:solidFill>
              </a:rPr>
              <a:t>H</a:t>
            </a:r>
            <a:r>
              <a:rPr lang="fr-FR" sz="2000" b="1" dirty="0" err="1" smtClean="0">
                <a:solidFill>
                  <a:srgbClr val="002060"/>
                </a:solidFill>
              </a:rPr>
              <a:t>ereditary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Hemorrhagic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Telangiectasia</a:t>
            </a:r>
            <a:r>
              <a:rPr lang="fr-FR" sz="2000" b="1" dirty="0" smtClean="0">
                <a:solidFill>
                  <a:srgbClr val="002060"/>
                </a:solidFill>
              </a:rPr>
              <a:t>   </a:t>
            </a:r>
            <a:r>
              <a:rPr lang="fr-FR" sz="2000" i="1" dirty="0" err="1" smtClean="0">
                <a:solidFill>
                  <a:srgbClr val="002060"/>
                </a:solidFill>
              </a:rPr>
              <a:t>Evelin</a:t>
            </a:r>
            <a:r>
              <a:rPr lang="fr-FR" sz="2000" i="1" dirty="0" smtClean="0">
                <a:solidFill>
                  <a:srgbClr val="002060"/>
                </a:solidFill>
              </a:rPr>
              <a:t> </a:t>
            </a:r>
            <a:r>
              <a:rPr lang="fr-FR" sz="2000" i="1" dirty="0" err="1" smtClean="0">
                <a:solidFill>
                  <a:srgbClr val="002060"/>
                </a:solidFill>
              </a:rPr>
              <a:t>Kovacs</a:t>
            </a:r>
            <a:r>
              <a:rPr lang="fr-FR" sz="2000" i="1" dirty="0" smtClean="0">
                <a:solidFill>
                  <a:srgbClr val="002060"/>
                </a:solidFill>
              </a:rPr>
              <a:t>-Sipos, BMJ, 2018 </a:t>
            </a:r>
            <a:endParaRPr lang="fr-FR" sz="2000" i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5189130"/>
            <a:ext cx="234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Etude clinique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601434"/>
            <a:ext cx="821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err="1" smtClean="0">
                <a:solidFill>
                  <a:srgbClr val="002060"/>
                </a:solidFill>
              </a:rPr>
              <a:t>Pazopanib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may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reduce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bleeding</a:t>
            </a:r>
            <a:r>
              <a:rPr lang="fr-FR" sz="2000" b="1" dirty="0" smtClean="0">
                <a:solidFill>
                  <a:srgbClr val="002060"/>
                </a:solidFill>
              </a:rPr>
              <a:t>  in </a:t>
            </a:r>
            <a:r>
              <a:rPr lang="fr-FR" sz="2000" b="1" dirty="0" err="1">
                <a:solidFill>
                  <a:srgbClr val="002060"/>
                </a:solidFill>
              </a:rPr>
              <a:t>H</a:t>
            </a:r>
            <a:r>
              <a:rPr lang="fr-FR" sz="2000" b="1" dirty="0" err="1" smtClean="0">
                <a:solidFill>
                  <a:srgbClr val="002060"/>
                </a:solidFill>
              </a:rPr>
              <a:t>ereditary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Hemorrhagic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Telangiectasia</a:t>
            </a:r>
            <a:endParaRPr lang="fr-FR" sz="2000" b="1" dirty="0">
              <a:solidFill>
                <a:srgbClr val="002060"/>
              </a:solidFill>
            </a:endParaRPr>
          </a:p>
          <a:p>
            <a:r>
              <a:rPr lang="fr-FR" sz="2000" i="1" dirty="0" err="1" smtClean="0">
                <a:solidFill>
                  <a:srgbClr val="002060"/>
                </a:solidFill>
              </a:rPr>
              <a:t>Faughnan</a:t>
            </a:r>
            <a:r>
              <a:rPr lang="fr-FR" sz="2000" i="1" dirty="0" smtClean="0">
                <a:solidFill>
                  <a:srgbClr val="002060"/>
                </a:solidFill>
              </a:rPr>
              <a:t> M, </a:t>
            </a:r>
            <a:r>
              <a:rPr lang="fr-FR" sz="2000" i="1" dirty="0" err="1" smtClean="0">
                <a:solidFill>
                  <a:srgbClr val="002060"/>
                </a:solidFill>
              </a:rPr>
              <a:t>Angiogenesis</a:t>
            </a:r>
            <a:r>
              <a:rPr lang="fr-FR" sz="2000" i="1" dirty="0" smtClean="0">
                <a:solidFill>
                  <a:srgbClr val="002060"/>
                </a:solidFill>
              </a:rPr>
              <a:t>, 2018 </a:t>
            </a:r>
            <a:endParaRPr lang="fr-FR" sz="2000" i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-27384"/>
            <a:ext cx="91805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Inhibiteurs de Tyrosine Kinase et maladie de Rendu-Osler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3218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Inhibiteur Tyrosine Kinase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NINTEDANIB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59632" y="4509120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</a:rPr>
              <a:t>Avantages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 :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	Administration par voie orale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	Profil de tolérance acceptable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70C0"/>
                </a:solidFill>
              </a:rPr>
              <a:t>	</a:t>
            </a:r>
            <a:r>
              <a:rPr lang="fr-FR" sz="2800" b="1" dirty="0" smtClean="0">
                <a:solidFill>
                  <a:srgbClr val="0070C0"/>
                </a:solidFill>
              </a:rPr>
              <a:t>Données hors oncologie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70C0"/>
                </a:solidFill>
              </a:rPr>
              <a:t>	</a:t>
            </a:r>
            <a:r>
              <a:rPr lang="fr-FR" sz="2800" b="1" dirty="0" smtClean="0">
                <a:solidFill>
                  <a:srgbClr val="0070C0"/>
                </a:solidFill>
              </a:rPr>
              <a:t>Soutien du laboratoire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" y="889392"/>
            <a:ext cx="2178174" cy="64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4" t="7191" r="23825" b="39707"/>
          <a:stretch/>
        </p:blipFill>
        <p:spPr bwMode="auto">
          <a:xfrm>
            <a:off x="179512" y="1952443"/>
            <a:ext cx="1993820" cy="8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9950" r="53564" b="41065"/>
          <a:stretch/>
        </p:blipFill>
        <p:spPr bwMode="auto">
          <a:xfrm>
            <a:off x="2195736" y="1877923"/>
            <a:ext cx="1758060" cy="176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4" t="9950" r="13089" b="41065"/>
          <a:stretch/>
        </p:blipFill>
        <p:spPr bwMode="auto">
          <a:xfrm>
            <a:off x="3051008" y="2599961"/>
            <a:ext cx="1809024" cy="176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251520" y="2874422"/>
            <a:ext cx="265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Capsules molles</a:t>
            </a:r>
            <a:endParaRPr lang="fr-FR" sz="1600" dirty="0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1751" r="61341" b="50403"/>
          <a:stretch/>
        </p:blipFill>
        <p:spPr bwMode="auto">
          <a:xfrm>
            <a:off x="4978012" y="1859212"/>
            <a:ext cx="1898244" cy="137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8" t="12784" r="18116" b="43608"/>
          <a:stretch/>
        </p:blipFill>
        <p:spPr bwMode="auto">
          <a:xfrm>
            <a:off x="6188500" y="2381979"/>
            <a:ext cx="1407836" cy="169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577243" y="3717032"/>
            <a:ext cx="1793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70C0"/>
                </a:solidFill>
              </a:rPr>
              <a:t>Cancérologie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00810" y="3174067"/>
            <a:ext cx="1759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Fibrose </a:t>
            </a:r>
          </a:p>
          <a:p>
            <a:r>
              <a:rPr lang="fr-FR" sz="1600" dirty="0" smtClean="0">
                <a:solidFill>
                  <a:srgbClr val="002060"/>
                </a:solidFill>
              </a:rPr>
              <a:t>Pulmonaire</a:t>
            </a:r>
          </a:p>
          <a:p>
            <a:r>
              <a:rPr lang="fr-FR" sz="1600" dirty="0" smtClean="0">
                <a:solidFill>
                  <a:srgbClr val="002060"/>
                </a:solidFill>
              </a:rPr>
              <a:t>Idiopathique</a:t>
            </a:r>
            <a:endParaRPr lang="fr-F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2564904"/>
            <a:ext cx="8424936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Objectif principal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2060"/>
                </a:solidFill>
              </a:rPr>
              <a:t>Evaluer l’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efficacité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2060"/>
                </a:solidFill>
              </a:rPr>
              <a:t>du traitement par nintedanib (300 mg/j pendant 12 semaines) sur la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durée des épistaxis</a:t>
            </a:r>
          </a:p>
          <a:p>
            <a:pPr marL="0" indent="0">
              <a:buNone/>
            </a:pPr>
            <a:r>
              <a:rPr lang="fr-FR" sz="2000" i="1" dirty="0" smtClean="0">
                <a:solidFill>
                  <a:srgbClr val="002060"/>
                </a:solidFill>
              </a:rPr>
              <a:t>Traitement jugé efficace si une diminution de 50% des saignements est observée</a:t>
            </a:r>
          </a:p>
          <a:p>
            <a:pPr marL="0" indent="0">
              <a:buNone/>
            </a:pPr>
            <a:endParaRPr lang="fr-FR" sz="1800" dirty="0" smtClean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fr-FR" sz="1800" i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9269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EPICURE</a:t>
            </a:r>
            <a:r>
              <a:rPr lang="fr-FR" sz="2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Efficacité du NINTEDANIB par voie orale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pour le traitement des épistaxis </a:t>
            </a:r>
            <a:r>
              <a:rPr lang="fr-FR" sz="2400" b="1" dirty="0" smtClean="0">
                <a:solidFill>
                  <a:srgbClr val="002060"/>
                </a:solidFill>
              </a:rPr>
              <a:t>dans </a:t>
            </a:r>
            <a:r>
              <a:rPr lang="fr-FR" sz="2400" b="1" dirty="0">
                <a:solidFill>
                  <a:srgbClr val="002060"/>
                </a:solidFill>
              </a:rPr>
              <a:t>la maladie de </a:t>
            </a:r>
            <a:r>
              <a:rPr lang="fr-FR" sz="2400" b="1" dirty="0" smtClean="0">
                <a:solidFill>
                  <a:srgbClr val="002060"/>
                </a:solidFill>
              </a:rPr>
              <a:t>Rendu-Osler</a:t>
            </a:r>
          </a:p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Etude nationale, multicentrique, randomisée vs placebo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Inhibiteur Tyrosine Kinase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NINTEDANIB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4293096"/>
            <a:ext cx="835292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9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Objectifs secondaires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Tolérance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Efficacité sur les épistaxis </a:t>
            </a:r>
            <a:r>
              <a:rPr lang="fr-FR" sz="1900" dirty="0" smtClean="0">
                <a:solidFill>
                  <a:srgbClr val="002060"/>
                </a:solidFill>
              </a:rPr>
              <a:t>(ESS, fréquence) 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Efficacité clinique </a:t>
            </a:r>
            <a:r>
              <a:rPr lang="fr-FR" sz="1900" dirty="0" smtClean="0">
                <a:solidFill>
                  <a:srgbClr val="002060"/>
                </a:solidFill>
              </a:rPr>
              <a:t>(qualité de vie, nb de transfusion, perfusions de Fer) 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Efficacité biologique  </a:t>
            </a:r>
            <a:r>
              <a:rPr lang="fr-FR" sz="2000" dirty="0" smtClean="0">
                <a:solidFill>
                  <a:srgbClr val="002060"/>
                </a:solidFill>
              </a:rPr>
              <a:t>(hémoglobine et Ferritine)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618856" cy="850106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Objectif principal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11560" y="2924944"/>
            <a:ext cx="792088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 smtClean="0"/>
              <a:t>Agir sur les vaisseaux pour diminuer les saignements</a:t>
            </a:r>
          </a:p>
          <a:p>
            <a:pPr algn="ctr"/>
            <a:endParaRPr lang="fr-FR" sz="4400" dirty="0" smtClean="0">
              <a:solidFill>
                <a:srgbClr val="7030A0"/>
              </a:solidFill>
            </a:endParaRPr>
          </a:p>
          <a:p>
            <a:pPr algn="ctr"/>
            <a:r>
              <a:rPr lang="fr-FR" sz="4400" b="0" dirty="0" smtClean="0">
                <a:solidFill>
                  <a:schemeClr val="accent6">
                    <a:lumMod val="75000"/>
                  </a:schemeClr>
                </a:solidFill>
              </a:rPr>
              <a:t>Cible:</a:t>
            </a:r>
          </a:p>
          <a:p>
            <a:pPr algn="ctr"/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Médicaments anti-angiogéniques</a:t>
            </a:r>
            <a:endParaRPr lang="fr-F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139952" y="1628800"/>
            <a:ext cx="93610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1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2564904"/>
            <a:ext cx="8424936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  <a:cs typeface="Aharoni" panose="02010803020104030203" pitchFamily="2" charset="-79"/>
              </a:rPr>
              <a:t>Financement </a:t>
            </a:r>
            <a:r>
              <a:rPr lang="fr-FR" sz="2400" dirty="0">
                <a:solidFill>
                  <a:srgbClr val="0070C0"/>
                </a:solidFill>
                <a:cs typeface="Aharoni" panose="02010803020104030203" pitchFamily="2" charset="-79"/>
              </a:rPr>
              <a:t>: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fr-FR" sz="2400" b="1" dirty="0">
                <a:solidFill>
                  <a:srgbClr val="002060"/>
                </a:solidFill>
                <a:cs typeface="Aharoni" panose="02010803020104030203" pitchFamily="2" charset="-79"/>
              </a:rPr>
              <a:t>PHRC National </a:t>
            </a:r>
            <a:r>
              <a:rPr lang="fr-FR" sz="2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2018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cs typeface="Aharoni" panose="02010803020104030203" pitchFamily="2" charset="-79"/>
              </a:rPr>
              <a:t>Promotion :</a:t>
            </a:r>
            <a:r>
              <a:rPr lang="fr-FR" sz="2400" b="1" dirty="0" smtClean="0">
                <a:cs typeface="Aharoni" panose="02010803020104030203" pitchFamily="2" charset="-79"/>
              </a:rPr>
              <a:t> 	</a:t>
            </a:r>
            <a:r>
              <a:rPr lang="fr-FR" sz="2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HCL</a:t>
            </a:r>
            <a:endParaRPr lang="fr-FR" sz="2400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  <a:cs typeface="Aharoni" panose="02010803020104030203" pitchFamily="2" charset="-79"/>
              </a:rPr>
              <a:t>Budget </a:t>
            </a:r>
            <a:r>
              <a:rPr lang="fr-FR" sz="2400" dirty="0">
                <a:cs typeface="Aharoni" panose="02010803020104030203" pitchFamily="2" charset="-79"/>
              </a:rPr>
              <a:t>: </a:t>
            </a:r>
            <a:r>
              <a:rPr lang="fr-FR" sz="2400" dirty="0" smtClean="0">
                <a:cs typeface="Aharoni" panose="02010803020104030203" pitchFamily="2" charset="-79"/>
              </a:rPr>
              <a:t>	</a:t>
            </a:r>
            <a:r>
              <a:rPr lang="fr-FR" sz="2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512 </a:t>
            </a:r>
            <a:r>
              <a:rPr lang="fr-FR" sz="2400" b="1" dirty="0" err="1">
                <a:solidFill>
                  <a:srgbClr val="002060"/>
                </a:solidFill>
                <a:cs typeface="Aharoni" panose="02010803020104030203" pitchFamily="2" charset="-79"/>
              </a:rPr>
              <a:t>kEuros</a:t>
            </a:r>
            <a:r>
              <a:rPr lang="fr-FR" sz="2400" b="1" dirty="0">
                <a:solidFill>
                  <a:srgbClr val="002060"/>
                </a:solidFill>
                <a:cs typeface="Aharoni" panose="02010803020104030203" pitchFamily="2" charset="-79"/>
              </a:rPr>
              <a:t>  </a:t>
            </a:r>
            <a:r>
              <a:rPr lang="fr-FR" sz="2400" dirty="0">
                <a:solidFill>
                  <a:srgbClr val="002060"/>
                </a:solidFill>
                <a:cs typeface="Aharoni" panose="02010803020104030203" pitchFamily="2" charset="-79"/>
              </a:rPr>
              <a:t>hors médicament (8500 € / patient)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2400" dirty="0" smtClean="0">
                <a:solidFill>
                  <a:srgbClr val="0070C0"/>
                </a:solidFill>
                <a:cs typeface="Aharoni" panose="02010803020104030203" pitchFamily="2" charset="-79"/>
              </a:rPr>
              <a:t>Médicaments </a:t>
            </a:r>
            <a:r>
              <a:rPr lang="fr-FR" sz="2400" dirty="0">
                <a:solidFill>
                  <a:srgbClr val="0070C0"/>
                </a:solidFill>
                <a:cs typeface="Arial" panose="020B0604020202020204" pitchFamily="34" charset="0"/>
              </a:rPr>
              <a:t>(Nintedanib et placebo) </a:t>
            </a:r>
            <a:r>
              <a:rPr lang="fr-FR" sz="2400" b="1" dirty="0">
                <a:solidFill>
                  <a:srgbClr val="002060"/>
                </a:solidFill>
              </a:rPr>
              <a:t>: </a:t>
            </a:r>
            <a:r>
              <a:rPr lang="fr-FR" sz="2400" b="1" dirty="0" err="1">
                <a:solidFill>
                  <a:srgbClr val="002060"/>
                </a:solidFill>
              </a:rPr>
              <a:t>Boehringer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Ingelheim</a:t>
            </a:r>
            <a:endParaRPr lang="fr-FR" sz="2400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r-FR" sz="2400" dirty="0" smtClean="0">
                <a:solidFill>
                  <a:srgbClr val="0070C0"/>
                </a:solidFill>
                <a:cs typeface="Aharoni" panose="02010803020104030203" pitchFamily="2" charset="-79"/>
              </a:rPr>
              <a:t>Durée </a:t>
            </a:r>
            <a:r>
              <a:rPr lang="fr-FR" sz="2400" dirty="0">
                <a:solidFill>
                  <a:srgbClr val="0070C0"/>
                </a:solidFill>
                <a:cs typeface="Aharoni" panose="02010803020104030203" pitchFamily="2" charset="-79"/>
              </a:rPr>
              <a:t>d’inclusion </a:t>
            </a:r>
            <a:r>
              <a:rPr lang="fr-FR" sz="2400" dirty="0"/>
              <a:t>: 	</a:t>
            </a:r>
            <a:r>
              <a:rPr lang="fr-FR" sz="2400" b="1" dirty="0" smtClean="0">
                <a:solidFill>
                  <a:srgbClr val="002060"/>
                </a:solidFill>
              </a:rPr>
              <a:t>24 </a:t>
            </a:r>
            <a:r>
              <a:rPr lang="fr-FR" sz="2400" b="1" dirty="0">
                <a:solidFill>
                  <a:srgbClr val="002060"/>
                </a:solidFill>
              </a:rPr>
              <a:t>mois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2400" dirty="0">
                <a:solidFill>
                  <a:srgbClr val="0070C0"/>
                </a:solidFill>
                <a:cs typeface="Aharoni" panose="02010803020104030203" pitchFamily="2" charset="-79"/>
              </a:rPr>
              <a:t>Nombre de patients </a:t>
            </a:r>
            <a:r>
              <a:rPr lang="fr-FR" sz="2400" dirty="0"/>
              <a:t>: 	</a:t>
            </a:r>
            <a:r>
              <a:rPr lang="fr-FR" sz="2400" b="1" dirty="0">
                <a:solidFill>
                  <a:srgbClr val="002060"/>
                </a:solidFill>
              </a:rPr>
              <a:t>60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cs typeface="Aharoni" panose="02010803020104030203" pitchFamily="2" charset="-79"/>
              </a:rPr>
              <a:t>Inclusions multicentriques </a:t>
            </a:r>
            <a:r>
              <a:rPr lang="fr-FR" sz="2400" dirty="0">
                <a:cs typeface="Aharoni" panose="02010803020104030203" pitchFamily="2" charset="-79"/>
              </a:rPr>
              <a:t>:</a:t>
            </a:r>
            <a:r>
              <a:rPr lang="fr-FR" sz="2400" dirty="0">
                <a:solidFill>
                  <a:srgbClr val="0070C0"/>
                </a:solidFill>
                <a:cs typeface="Aharoni" panose="02010803020104030203" pitchFamily="2" charset="-79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</a:rPr>
              <a:t>10 </a:t>
            </a:r>
            <a:r>
              <a:rPr lang="fr-FR" sz="2400" b="1" dirty="0">
                <a:solidFill>
                  <a:srgbClr val="002060"/>
                </a:solidFill>
              </a:rPr>
              <a:t>centres </a:t>
            </a:r>
          </a:p>
          <a:p>
            <a:pPr marL="0" indent="0">
              <a:buNone/>
            </a:pPr>
            <a:endParaRPr lang="fr-FR" sz="2400" i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9269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EPICURE</a:t>
            </a:r>
            <a:r>
              <a:rPr lang="fr-FR" sz="2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Efficacité du NINTEDANIB par voie orale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pour le traitement des épistaxis </a:t>
            </a:r>
            <a:r>
              <a:rPr lang="fr-FR" sz="2400" b="1" dirty="0" smtClean="0">
                <a:solidFill>
                  <a:srgbClr val="002060"/>
                </a:solidFill>
              </a:rPr>
              <a:t>dans </a:t>
            </a:r>
            <a:r>
              <a:rPr lang="fr-FR" sz="2400" b="1" dirty="0">
                <a:solidFill>
                  <a:srgbClr val="002060"/>
                </a:solidFill>
              </a:rPr>
              <a:t>la maladie de </a:t>
            </a:r>
            <a:r>
              <a:rPr lang="fr-FR" sz="2400" b="1" dirty="0" smtClean="0">
                <a:solidFill>
                  <a:srgbClr val="002060"/>
                </a:solidFill>
              </a:rPr>
              <a:t>Rendu-Osler</a:t>
            </a:r>
          </a:p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Etude nationale, multicentrique, randomisée vs placebo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Inhibiteur Tyrosine Kinase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NINTEDANIB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97201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EPICURE : schéma de l’étude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3134"/>
            <a:ext cx="91440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Inhibiteur Tyrosine Kinase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NINTEDANIB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EPICURE : Critères d’Inclusion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Inhibiteur Tyrosine Kinase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NINTEDANIB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55679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>
              <a:buNone/>
            </a:pPr>
            <a:r>
              <a:rPr lang="fr-FR" sz="2800" dirty="0" smtClean="0">
                <a:solidFill>
                  <a:srgbClr val="002060"/>
                </a:solidFill>
              </a:rPr>
              <a:t>Patient </a:t>
            </a:r>
            <a:r>
              <a:rPr lang="fr-FR" sz="2800" dirty="0">
                <a:solidFill>
                  <a:srgbClr val="002060"/>
                </a:solidFill>
              </a:rPr>
              <a:t>Rendu-Osler majeur avec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épistaxis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002060"/>
                </a:solidFill>
              </a:rPr>
              <a:t>modérées à sévères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ESS&gt;4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>
                <a:solidFill>
                  <a:srgbClr val="002060"/>
                </a:solidFill>
              </a:rPr>
              <a:t>et grilles épistaxis complétés pendant minimum 8 semaines avant inclusion</a:t>
            </a: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4799"/>
          <a:stretch/>
        </p:blipFill>
        <p:spPr bwMode="auto">
          <a:xfrm>
            <a:off x="4212367" y="2869003"/>
            <a:ext cx="4824129" cy="11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00" y="3861048"/>
            <a:ext cx="970801" cy="97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020680" y="414908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Cible</a:t>
            </a:r>
            <a:endParaRPr lang="fr-FR" sz="20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060585" y="3933056"/>
            <a:ext cx="2904311" cy="0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7544" y="4941168"/>
            <a:ext cx="2441901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2060"/>
                </a:solidFill>
              </a:rPr>
              <a:t>Fréquence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2060"/>
                </a:solidFill>
              </a:rPr>
              <a:t>Durée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2060"/>
                </a:solidFill>
              </a:rPr>
              <a:t>Intensité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508" y="4365104"/>
            <a:ext cx="5673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Questionnaire ESS = </a:t>
            </a:r>
            <a:r>
              <a:rPr lang="fr-FR" b="1" dirty="0">
                <a:solidFill>
                  <a:srgbClr val="C00000"/>
                </a:solidFill>
              </a:rPr>
              <a:t>Score de Sévérité des Epistaxis</a:t>
            </a:r>
          </a:p>
          <a:p>
            <a:r>
              <a:rPr lang="fr-FR" b="1" dirty="0">
                <a:solidFill>
                  <a:srgbClr val="002060"/>
                </a:solidFill>
              </a:rPr>
              <a:t>prend en compte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09445" y="4941168"/>
            <a:ext cx="2849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</a:rPr>
              <a:t>Avis Médical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</a:rPr>
              <a:t>Anémie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</a:rPr>
              <a:t>Transfusion</a:t>
            </a:r>
          </a:p>
        </p:txBody>
      </p:sp>
    </p:spTree>
    <p:extLst>
      <p:ext uri="{BB962C8B-B14F-4D97-AF65-F5344CB8AC3E}">
        <p14:creationId xmlns:p14="http://schemas.microsoft.com/office/powerpoint/2010/main" val="17501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EPICURE : Critères de non inclusion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Inhibiteur Tyrosine Kinase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NINTEDANIB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640989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Grossesse (contraception efficace obligatoire)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Insuffisance hépatique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Insuffisance rénale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Malformation Artério Veineuse Pulmonaire non traitée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</a:rPr>
              <a:t>Malformation Artério </a:t>
            </a:r>
            <a:r>
              <a:rPr lang="fr-FR" sz="2400" dirty="0" smtClean="0">
                <a:solidFill>
                  <a:srgbClr val="002060"/>
                </a:solidFill>
              </a:rPr>
              <a:t>Veineuse cérébrale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Hémoptysie, hématurie (dans les 12 mois précédents)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Saignements digestifs actifs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Traitement anticoagulant (dose complète)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Maladie des coronaires, infarctus du myocarde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Thrombose (dans les 12 mois précédents)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Chirurgie récente ou programmée</a:t>
            </a:r>
          </a:p>
          <a:p>
            <a:pPr marL="74295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Intolérance au soja ou à l’arachide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Effets indésirables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Inhibiteur Tyrosine Kinase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NINTEDANIB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515908"/>
            <a:ext cx="676875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fr-FR" sz="2400" dirty="0" smtClean="0">
                <a:solidFill>
                  <a:srgbClr val="0070C0"/>
                </a:solidFill>
              </a:rPr>
              <a:t>Troubles les plus fréquents: </a:t>
            </a:r>
          </a:p>
          <a:p>
            <a:pPr marL="742950"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Diarrhée, Nausées, Douleurs abdominales</a:t>
            </a:r>
          </a:p>
          <a:p>
            <a:pPr marL="742950" lvl="1" indent="-3429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2060"/>
                </a:solidFill>
              </a:rPr>
              <a:t>Augmentation des enzymes hépatiques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3717032"/>
            <a:ext cx="69847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fr-FR" sz="2000" dirty="0" smtClean="0">
                <a:solidFill>
                  <a:srgbClr val="002060"/>
                </a:solidFill>
              </a:rPr>
              <a:t>Pour les patients participant à l’étude, surveillance rapprochée avec en cas d’effets indésirables </a:t>
            </a:r>
          </a:p>
          <a:p>
            <a:pPr marL="800100" lvl="1" indent="-342900" algn="just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Prise en charge spécifique des symptômes</a:t>
            </a:r>
          </a:p>
          <a:p>
            <a:pPr marL="800100" lvl="1" indent="-342900" algn="just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Possibilité de diminuer de la dose administrée à 200 mg/j</a:t>
            </a:r>
          </a:p>
          <a:p>
            <a:pPr marL="800100" lvl="1" indent="-342900" algn="just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Arrêt temporaire ou définitif du traitement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EPICURE Calendrier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-2572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Inhibiteur Tyrosine Kinase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278534" y="-27384"/>
            <a:ext cx="6865466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NINTEDANIB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539552" y="1844824"/>
            <a:ext cx="1510815" cy="3312368"/>
          </a:xfrm>
          <a:prstGeom prst="down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25000">
                <a:schemeClr val="accent6">
                  <a:lumMod val="75000"/>
                </a:schemeClr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61390" cy="86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339752" y="1843077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</a:rPr>
              <a:t>Mars 2019	Démarches réglementaires ANSM CPP</a:t>
            </a:r>
          </a:p>
          <a:p>
            <a:endParaRPr lang="fr-FR" sz="2000" dirty="0" smtClean="0">
              <a:solidFill>
                <a:srgbClr val="0070C0"/>
              </a:solidFill>
            </a:endParaRPr>
          </a:p>
          <a:p>
            <a:r>
              <a:rPr lang="fr-FR" sz="2000" dirty="0" smtClean="0">
                <a:solidFill>
                  <a:srgbClr val="0070C0"/>
                </a:solidFill>
              </a:rPr>
              <a:t>Juin 2019	Début de l’étude: inclusion premier </a:t>
            </a:r>
          </a:p>
          <a:p>
            <a:r>
              <a:rPr lang="fr-FR" sz="2000" dirty="0">
                <a:solidFill>
                  <a:srgbClr val="0070C0"/>
                </a:solidFill>
              </a:rPr>
              <a:t>	</a:t>
            </a:r>
            <a:r>
              <a:rPr lang="fr-FR" sz="2000" dirty="0" smtClean="0">
                <a:solidFill>
                  <a:srgbClr val="0070C0"/>
                </a:solidFill>
              </a:rPr>
              <a:t>	patient Lyon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 smtClean="0">
                <a:solidFill>
                  <a:srgbClr val="0070C0"/>
                </a:solidFill>
              </a:rPr>
              <a:t>Sept 2019	Début ouverture des autres centres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 smtClean="0">
                <a:solidFill>
                  <a:srgbClr val="0070C0"/>
                </a:solidFill>
              </a:rPr>
              <a:t>Juin 2021	Fin des inclusions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 smtClean="0">
                <a:solidFill>
                  <a:srgbClr val="0070C0"/>
                </a:solidFill>
              </a:rPr>
              <a:t>Juin 2022	Résultats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7787" y="53012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Si vous êtes intéressé pour participer à cette étude faites vous connaitre auprès du centre en charge de votre suivi et commencez à noter la durée de vos épistaxis (grilles)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1699" y="2276872"/>
            <a:ext cx="8426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l’échelle : évaluer la qualité de vie des patients afin de leur proposer une prise en charge médico-socio-psychologique adaptée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: Sylvie </a:t>
            </a:r>
            <a:r>
              <a:rPr lang="fr-FR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Fourdrinoy</a:t>
            </a:r>
            <a:endParaRPr lang="fr-F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 :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l’AMRO – HHT France </a:t>
            </a:r>
            <a:endParaRPr lang="fr-F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de début : Janvier 2019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-27384"/>
            <a:ext cx="9144000" cy="169277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ETUDE </a:t>
            </a:r>
            <a:r>
              <a:rPr lang="fr-FR" sz="3200" dirty="0" smtClean="0">
                <a:solidFill>
                  <a:schemeClr val="bg1"/>
                </a:solidFill>
              </a:rPr>
              <a:t>ELECT’RO</a:t>
            </a:r>
          </a:p>
          <a:p>
            <a:pPr algn="ctr"/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</a:rPr>
              <a:t>Elaboration 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d’une échelle de mesure de la qualité de vie spécifique à la maladie de RO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1699" y="1280949"/>
            <a:ext cx="84267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Méthodologie de la création de l’échelle : </a:t>
            </a:r>
            <a:endParaRPr lang="fr-F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remplissage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questionnaire </a:t>
            </a: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  <a:p>
            <a:pPr marL="80010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majeures présentant une maladie de Rendu-Osler confirmée cliniquement et / ou en biologie </a:t>
            </a: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moléculaire</a:t>
            </a:r>
          </a:p>
          <a:p>
            <a:pPr marL="800100" lvl="1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centres de compétences sont impliqués dans </a:t>
            </a: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l’étude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participer : contactez directement le centre assurant votre suivi ou le centre de référence de Lyon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-27384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ETUDE </a:t>
            </a:r>
            <a:r>
              <a:rPr lang="fr-FR" sz="3200" dirty="0" smtClean="0">
                <a:solidFill>
                  <a:schemeClr val="bg1"/>
                </a:solidFill>
              </a:rPr>
              <a:t>ELECT’RO</a:t>
            </a:r>
          </a:p>
        </p:txBody>
      </p:sp>
    </p:spTree>
    <p:extLst>
      <p:ext uri="{BB962C8B-B14F-4D97-AF65-F5344CB8AC3E}">
        <p14:creationId xmlns:p14="http://schemas.microsoft.com/office/powerpoint/2010/main" val="30388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Merci de votre attention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Médicaments candidats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AutoShape 2" descr="Résultat de recherche d'images pour &quot;bevacizuma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72000" y="1412776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Anticorps Monoclonaux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876256" y="1412776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Inhibiteurs de </a:t>
            </a:r>
          </a:p>
          <a:p>
            <a:pPr algn="ctr"/>
            <a:r>
              <a:rPr lang="fr-FR" dirty="0" smtClean="0"/>
              <a:t>Tyrosine kinase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572000" y="2132856"/>
            <a:ext cx="2304256" cy="10081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BEVACIZUMAB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8267"/>
            <a:ext cx="1958213" cy="237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76256" y="2132856"/>
            <a:ext cx="2304256" cy="10081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NINTEDANIB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853" r="59739" b="2738"/>
          <a:stretch/>
        </p:blipFill>
        <p:spPr bwMode="auto">
          <a:xfrm>
            <a:off x="7236296" y="3210724"/>
            <a:ext cx="1590780" cy="237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6512" y="1418068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Bétabloquants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267744" y="1418068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Immuno</a:t>
            </a:r>
            <a:endParaRPr lang="fr-FR" dirty="0" smtClean="0"/>
          </a:p>
          <a:p>
            <a:pPr algn="ctr"/>
            <a:r>
              <a:rPr lang="fr-FR" dirty="0" smtClean="0"/>
              <a:t>suppresseurs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-36512" y="2138148"/>
            <a:ext cx="2304256" cy="10081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TIMOLOL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PROPRANOLOL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7744" y="2138148"/>
            <a:ext cx="2304256" cy="10081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4872" r="8391"/>
          <a:stretch/>
        </p:blipFill>
        <p:spPr bwMode="auto">
          <a:xfrm>
            <a:off x="53302" y="3290275"/>
            <a:ext cx="2142434" cy="265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73644"/>
            <a:ext cx="2267744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11760" y="51571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Résultats provisoires étude TACRO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716016" y="573325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tude en cours BABH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092280" y="577564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Etude à venir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7504" y="605259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Bref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40309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  <p:bldP spid="8" grpId="0" animBg="1"/>
      <p:bldP spid="9" grpId="0" animBg="1"/>
      <p:bldP spid="14" grpId="0" animBg="1"/>
      <p:bldP spid="15" grpId="0" animBg="1"/>
      <p:bldP spid="3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AutoShape 2" descr="Résultat de recherche d'images pour &quot;bevacizumab&quot;"/>
          <p:cNvSpPr>
            <a:spLocks noChangeAspect="1" noChangeArrowheads="1"/>
          </p:cNvSpPr>
          <p:nvPr/>
        </p:nvSpPr>
        <p:spPr bwMode="auto">
          <a:xfrm>
            <a:off x="155575" y="-993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-36512" y="0"/>
            <a:ext cx="2304256" cy="73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Bétabloquants</a:t>
            </a:r>
            <a:endParaRPr lang="fr-FR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2267744" y="0"/>
            <a:ext cx="6876256" cy="7377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TIMOLOL            PROPRANOLOL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4872" r="8391"/>
          <a:stretch/>
        </p:blipFill>
        <p:spPr bwMode="auto">
          <a:xfrm>
            <a:off x="53302" y="1268760"/>
            <a:ext cx="2142434" cy="265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83768" y="999306"/>
            <a:ext cx="666023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Administration locale:</a:t>
            </a:r>
          </a:p>
          <a:p>
            <a:endParaRPr lang="fr-F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fr-FR" sz="2800" dirty="0" smtClean="0">
                <a:solidFill>
                  <a:srgbClr val="00B0F0"/>
                </a:solidFill>
              </a:rPr>
              <a:t>ESSAI </a:t>
            </a:r>
            <a:r>
              <a:rPr lang="fr-FR" sz="2800" b="1" dirty="0" smtClean="0">
                <a:solidFill>
                  <a:srgbClr val="00B0F0"/>
                </a:solidFill>
              </a:rPr>
              <a:t>TEMPO</a:t>
            </a:r>
            <a:r>
              <a:rPr lang="fr-FR" sz="2800" dirty="0" smtClean="0">
                <a:solidFill>
                  <a:srgbClr val="00B0F0"/>
                </a:solidFill>
              </a:rPr>
              <a:t>: Efficacité </a:t>
            </a:r>
            <a:r>
              <a:rPr lang="fr-FR" sz="2800" dirty="0">
                <a:solidFill>
                  <a:srgbClr val="00B0F0"/>
                </a:solidFill>
              </a:rPr>
              <a:t>du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TIMOLOL</a:t>
            </a:r>
            <a:r>
              <a:rPr lang="fr-FR" dirty="0">
                <a:solidFill>
                  <a:srgbClr val="00B0F0"/>
                </a:solidFill>
              </a:rPr>
              <a:t> en administration nasale pour le traitement des épistaxis dans la maladie de Rendu </a:t>
            </a:r>
            <a:r>
              <a:rPr lang="fr-FR" dirty="0" smtClean="0">
                <a:solidFill>
                  <a:srgbClr val="00B0F0"/>
                </a:solidFill>
              </a:rPr>
              <a:t>Osler. Essai </a:t>
            </a:r>
            <a:r>
              <a:rPr lang="fr-FR" dirty="0">
                <a:solidFill>
                  <a:srgbClr val="00B0F0"/>
                </a:solidFill>
              </a:rPr>
              <a:t>randomisé en double insu contre </a:t>
            </a:r>
            <a:r>
              <a:rPr lang="fr-FR" dirty="0" smtClean="0">
                <a:solidFill>
                  <a:srgbClr val="00B0F0"/>
                </a:solidFill>
              </a:rPr>
              <a:t>placebo</a:t>
            </a:r>
          </a:p>
          <a:p>
            <a:r>
              <a:rPr lang="fr-FR" sz="2800" b="1" dirty="0" smtClean="0">
                <a:solidFill>
                  <a:srgbClr val="002060"/>
                </a:solidFill>
              </a:rPr>
              <a:t>Résultat</a:t>
            </a:r>
            <a:r>
              <a:rPr lang="fr-FR" sz="2800" dirty="0" smtClean="0">
                <a:solidFill>
                  <a:srgbClr val="002060"/>
                </a:solidFill>
              </a:rPr>
              <a:t> : Pas d’efficacité sur les épistaxis après 28 jours de traitement (spray 2x/jour)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575" y="4820959"/>
            <a:ext cx="873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Administration voie orale:</a:t>
            </a:r>
          </a:p>
          <a:p>
            <a:endParaRPr lang="fr-FR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800" dirty="0" smtClean="0">
                <a:solidFill>
                  <a:srgbClr val="00B0F0"/>
                </a:solidFill>
              </a:rPr>
              <a:t>ESSAI </a:t>
            </a:r>
            <a:r>
              <a:rPr lang="fr-FR" sz="2800" b="1" dirty="0" smtClean="0">
                <a:solidFill>
                  <a:srgbClr val="00B0F0"/>
                </a:solidFill>
              </a:rPr>
              <a:t>EPERO</a:t>
            </a:r>
            <a:r>
              <a:rPr lang="fr-FR" sz="2800" dirty="0" smtClean="0">
                <a:solidFill>
                  <a:srgbClr val="00B0F0"/>
                </a:solidFill>
              </a:rPr>
              <a:t> à venir </a:t>
            </a:r>
            <a:r>
              <a:rPr lang="fr-FR" sz="2800" dirty="0">
                <a:solidFill>
                  <a:srgbClr val="00B0F0"/>
                </a:solidFill>
              </a:rPr>
              <a:t>à </a:t>
            </a:r>
            <a:r>
              <a:rPr lang="fr-FR" sz="2800" dirty="0" smtClean="0">
                <a:solidFill>
                  <a:srgbClr val="00B0F0"/>
                </a:solidFill>
              </a:rPr>
              <a:t>Bordeaux avec le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PROPRANOLOL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3651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Immuno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suppresseurs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288946" y="-27739"/>
            <a:ext cx="6855053" cy="7204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267744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83767" y="1110223"/>
            <a:ext cx="6463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B0F0"/>
                </a:solidFill>
              </a:rPr>
              <a:t>TACRO</a:t>
            </a:r>
          </a:p>
          <a:p>
            <a:pPr algn="just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Efficacité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du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en pommade nasale pour le traitement des épistaxis dans la maladie de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Rendu-Osler. </a:t>
            </a:r>
            <a:r>
              <a:rPr lang="fr-FR" sz="2800" dirty="0" smtClean="0">
                <a:solidFill>
                  <a:srgbClr val="00B0F0"/>
                </a:solidFill>
              </a:rPr>
              <a:t>Essai </a:t>
            </a:r>
            <a:r>
              <a:rPr lang="fr-FR" sz="2800" dirty="0">
                <a:solidFill>
                  <a:srgbClr val="00B0F0"/>
                </a:solidFill>
              </a:rPr>
              <a:t>randomisé en double insu contre </a:t>
            </a:r>
            <a:r>
              <a:rPr lang="fr-FR" sz="2800" dirty="0" smtClean="0">
                <a:solidFill>
                  <a:srgbClr val="00B0F0"/>
                </a:solidFill>
              </a:rPr>
              <a:t>placebo.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5272" y="3534738"/>
            <a:ext cx="8711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defRPr/>
            </a:pPr>
            <a:r>
              <a:rPr lang="fr-FR" sz="2000" b="1" dirty="0" smtClean="0">
                <a:solidFill>
                  <a:srgbClr val="00B0F0"/>
                </a:solidFill>
              </a:rPr>
              <a:t>Objectifs</a:t>
            </a:r>
            <a:r>
              <a:rPr lang="fr-FR" sz="2000" dirty="0" smtClean="0">
                <a:solidFill>
                  <a:srgbClr val="00B0F0"/>
                </a:solidFill>
              </a:rPr>
              <a:t> :</a:t>
            </a:r>
            <a:r>
              <a:rPr lang="fr-FR" sz="2000" dirty="0" smtClean="0">
                <a:solidFill>
                  <a:srgbClr val="002060"/>
                </a:solidFill>
              </a:rPr>
              <a:t> 	Evaluer l’efficacité et la tolérance de la pommade de </a:t>
            </a:r>
            <a:r>
              <a:rPr lang="fr-FR" sz="2000" dirty="0" err="1" smtClean="0">
                <a:solidFill>
                  <a:srgbClr val="002060"/>
                </a:solidFill>
              </a:rPr>
              <a:t>tacrolimus</a:t>
            </a:r>
            <a:r>
              <a:rPr lang="fr-FR" sz="2000" dirty="0" smtClean="0">
                <a:solidFill>
                  <a:srgbClr val="002060"/>
                </a:solidFill>
              </a:rPr>
              <a:t> 	en administration nasale </a:t>
            </a:r>
            <a:r>
              <a:rPr lang="fr-FR" sz="2000" dirty="0">
                <a:solidFill>
                  <a:srgbClr val="002060"/>
                </a:solidFill>
              </a:rPr>
              <a:t>sur la durée des </a:t>
            </a:r>
            <a:r>
              <a:rPr lang="fr-FR" sz="2000" dirty="0" smtClean="0">
                <a:solidFill>
                  <a:srgbClr val="002060"/>
                </a:solidFill>
              </a:rPr>
              <a:t>épistaxis. </a:t>
            </a:r>
          </a:p>
          <a:p>
            <a:pPr marL="2811463" lvl="4" indent="-982663">
              <a:defRPr/>
            </a:pPr>
            <a:r>
              <a:rPr lang="fr-FR" sz="2000" dirty="0" smtClean="0">
                <a:solidFill>
                  <a:srgbClr val="002060"/>
                </a:solidFill>
              </a:rPr>
              <a:t>(Efficace </a:t>
            </a:r>
            <a:r>
              <a:rPr lang="fr-FR" sz="2000" dirty="0">
                <a:solidFill>
                  <a:srgbClr val="002060"/>
                </a:solidFill>
              </a:rPr>
              <a:t>si réduction de 30 % de la durée </a:t>
            </a:r>
            <a:r>
              <a:rPr lang="fr-FR" sz="2000" dirty="0" smtClean="0">
                <a:solidFill>
                  <a:srgbClr val="002060"/>
                </a:solidFill>
              </a:rPr>
              <a:t>des épistaxis)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272" y="4665330"/>
            <a:ext cx="8679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Médicament</a:t>
            </a:r>
            <a:r>
              <a:rPr lang="fr-FR" sz="2000" dirty="0">
                <a:solidFill>
                  <a:srgbClr val="00B0F0"/>
                </a:solidFill>
              </a:rPr>
              <a:t> :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	</a:t>
            </a:r>
            <a:r>
              <a:rPr lang="fr-FR" sz="2000" dirty="0" err="1" smtClean="0">
                <a:solidFill>
                  <a:srgbClr val="002060"/>
                </a:solidFill>
              </a:rPr>
              <a:t>Protopic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0,1% ou placebo (ratio 1:1)</a:t>
            </a:r>
          </a:p>
          <a:p>
            <a:pPr marL="982663" indent="-982663" defTabSz="717550"/>
            <a:r>
              <a:rPr lang="fr-FR" sz="2000" b="1" dirty="0">
                <a:solidFill>
                  <a:srgbClr val="00B0F0"/>
                </a:solidFill>
              </a:rPr>
              <a:t>Posologie</a:t>
            </a:r>
            <a:r>
              <a:rPr lang="fr-FR" sz="2000" dirty="0">
                <a:solidFill>
                  <a:srgbClr val="00B0F0"/>
                </a:solidFill>
              </a:rPr>
              <a:t> :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	       administration </a:t>
            </a:r>
            <a:r>
              <a:rPr lang="fr-FR" sz="2000" dirty="0">
                <a:solidFill>
                  <a:srgbClr val="002060"/>
                </a:solidFill>
              </a:rPr>
              <a:t>dans chaque </a:t>
            </a:r>
            <a:r>
              <a:rPr lang="fr-FR" sz="2000" dirty="0" smtClean="0">
                <a:solidFill>
                  <a:srgbClr val="002060"/>
                </a:solidFill>
              </a:rPr>
              <a:t>narine 2 x/jour, pendant 6 semaines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5805264"/>
            <a:ext cx="8679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</a:rPr>
              <a:t>Financement: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	HCL + AMRO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5405154"/>
            <a:ext cx="8679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</a:rPr>
              <a:t>Promotion: </a:t>
            </a:r>
            <a:r>
              <a:rPr lang="fr-FR" sz="2000" dirty="0" smtClean="0">
                <a:solidFill>
                  <a:srgbClr val="002060"/>
                </a:solidFill>
              </a:rPr>
              <a:t>	Hospices Civils de Lyon 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ésultat de recherche d'images pour &quot;protopic tub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879849"/>
            <a:ext cx="12239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" descr="Résultat de recherche d'images pour &quot;protopic tube&quot;"/>
          <p:cNvSpPr>
            <a:spLocks noChangeAspect="1" noChangeArrowheads="1"/>
          </p:cNvSpPr>
          <p:nvPr/>
        </p:nvSpPr>
        <p:spPr bwMode="auto">
          <a:xfrm>
            <a:off x="-1524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2501900" y="4951537"/>
            <a:ext cx="4763" cy="49053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 bwMode="auto">
          <a:xfrm flipH="1" flipV="1">
            <a:off x="5726113" y="4956299"/>
            <a:ext cx="4762" cy="4905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1653439" y="2431182"/>
            <a:ext cx="1734570" cy="671344"/>
          </a:xfrm>
          <a:prstGeom prst="ellipse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Inclusion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+ randomisation</a:t>
            </a:r>
          </a:p>
        </p:txBody>
      </p:sp>
      <p:sp>
        <p:nvSpPr>
          <p:cNvPr id="9226" name="Line 213"/>
          <p:cNvSpPr>
            <a:spLocks noChangeShapeType="1"/>
          </p:cNvSpPr>
          <p:nvPr/>
        </p:nvSpPr>
        <p:spPr bwMode="auto">
          <a:xfrm>
            <a:off x="2516188" y="4345112"/>
            <a:ext cx="3570287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7" name="Line 214"/>
          <p:cNvSpPr>
            <a:spLocks noChangeShapeType="1"/>
          </p:cNvSpPr>
          <p:nvPr/>
        </p:nvSpPr>
        <p:spPr bwMode="auto">
          <a:xfrm>
            <a:off x="674688" y="4202237"/>
            <a:ext cx="4762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Text Box 215"/>
          <p:cNvSpPr txBox="1">
            <a:spLocks noChangeArrowheads="1"/>
          </p:cNvSpPr>
          <p:nvPr/>
        </p:nvSpPr>
        <p:spPr bwMode="auto">
          <a:xfrm>
            <a:off x="720725" y="4532437"/>
            <a:ext cx="9572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050" b="1" dirty="0" smtClean="0"/>
              <a:t>-6 semaines</a:t>
            </a:r>
          </a:p>
          <a:p>
            <a:pPr eaLnBrk="1" hangingPunct="1">
              <a:defRPr/>
            </a:pPr>
            <a:r>
              <a:rPr lang="fr-FR" altLang="fr-FR" sz="1050" b="1" dirty="0" smtClean="0"/>
              <a:t>-42 jours</a:t>
            </a:r>
          </a:p>
        </p:txBody>
      </p:sp>
      <p:sp>
        <p:nvSpPr>
          <p:cNvPr id="9229" name="Text Box 216"/>
          <p:cNvSpPr txBox="1">
            <a:spLocks noChangeArrowheads="1"/>
          </p:cNvSpPr>
          <p:nvPr/>
        </p:nvSpPr>
        <p:spPr bwMode="auto">
          <a:xfrm>
            <a:off x="2232025" y="4518149"/>
            <a:ext cx="568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latin typeface="Arial" charset="0"/>
              </a:rPr>
              <a:t>V1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latin typeface="Arial" charset="0"/>
              </a:rPr>
              <a:t>Jour 0</a:t>
            </a:r>
          </a:p>
        </p:txBody>
      </p:sp>
      <p:sp>
        <p:nvSpPr>
          <p:cNvPr id="16" name="Text Box 219"/>
          <p:cNvSpPr txBox="1">
            <a:spLocks noChangeArrowheads="1"/>
          </p:cNvSpPr>
          <p:nvPr/>
        </p:nvSpPr>
        <p:spPr bwMode="auto">
          <a:xfrm>
            <a:off x="5253038" y="4518149"/>
            <a:ext cx="9445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50" b="1" dirty="0" smtClean="0"/>
              <a:t>V2</a:t>
            </a:r>
          </a:p>
          <a:p>
            <a:pPr algn="ctr" eaLnBrk="1" hangingPunct="1">
              <a:defRPr/>
            </a:pPr>
            <a:r>
              <a:rPr lang="fr-FR" altLang="fr-FR" sz="1050" b="1" dirty="0" smtClean="0"/>
              <a:t>Jour 43</a:t>
            </a:r>
          </a:p>
        </p:txBody>
      </p:sp>
      <p:sp>
        <p:nvSpPr>
          <p:cNvPr id="9231" name="Line 221"/>
          <p:cNvSpPr>
            <a:spLocks noChangeShapeType="1"/>
          </p:cNvSpPr>
          <p:nvPr/>
        </p:nvSpPr>
        <p:spPr bwMode="auto">
          <a:xfrm>
            <a:off x="2516188" y="4229224"/>
            <a:ext cx="4762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Text Box 225"/>
          <p:cNvSpPr txBox="1">
            <a:spLocks noChangeArrowheads="1"/>
          </p:cNvSpPr>
          <p:nvPr/>
        </p:nvSpPr>
        <p:spPr bwMode="auto">
          <a:xfrm>
            <a:off x="7707313" y="4483224"/>
            <a:ext cx="944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50" b="1" dirty="0" smtClean="0"/>
              <a:t>V3</a:t>
            </a:r>
          </a:p>
          <a:p>
            <a:pPr algn="ctr" eaLnBrk="1" hangingPunct="1">
              <a:defRPr/>
            </a:pPr>
            <a:r>
              <a:rPr lang="fr-FR" altLang="fr-FR" sz="1050" b="1" dirty="0" smtClean="0"/>
              <a:t>Jour 85</a:t>
            </a:r>
          </a:p>
        </p:txBody>
      </p:sp>
      <p:sp>
        <p:nvSpPr>
          <p:cNvPr id="9233" name="Line 226"/>
          <p:cNvSpPr>
            <a:spLocks noChangeShapeType="1"/>
          </p:cNvSpPr>
          <p:nvPr/>
        </p:nvSpPr>
        <p:spPr bwMode="auto">
          <a:xfrm>
            <a:off x="8202613" y="4210174"/>
            <a:ext cx="4762" cy="277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2501900" y="3102099"/>
            <a:ext cx="4763" cy="1171575"/>
          </a:xfrm>
          <a:prstGeom prst="line">
            <a:avLst/>
          </a:prstGeom>
          <a:ln>
            <a:solidFill>
              <a:srgbClr val="002060"/>
            </a:solidFill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 sz="2400" b="1"/>
          </a:p>
        </p:txBody>
      </p:sp>
      <p:sp>
        <p:nvSpPr>
          <p:cNvPr id="9235" name="Line 220"/>
          <p:cNvSpPr>
            <a:spLocks noChangeShapeType="1"/>
          </p:cNvSpPr>
          <p:nvPr/>
        </p:nvSpPr>
        <p:spPr bwMode="auto">
          <a:xfrm>
            <a:off x="5711825" y="4238749"/>
            <a:ext cx="4763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Double flèche horizontale 23"/>
          <p:cNvSpPr/>
          <p:nvPr/>
        </p:nvSpPr>
        <p:spPr bwMode="auto">
          <a:xfrm>
            <a:off x="685800" y="1731145"/>
            <a:ext cx="7487753" cy="721741"/>
          </a:xfrm>
          <a:prstGeom prst="leftRightArrow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altLang="fr-FR" dirty="0" err="1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altLang="fr-FR" b="1" dirty="0">
                <a:solidFill>
                  <a:srgbClr val="002060"/>
                </a:solidFill>
              </a:rPr>
              <a:t>Remplissage grilles épistaxis</a:t>
            </a:r>
          </a:p>
          <a:p>
            <a:pPr algn="ctr">
              <a:defRPr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1944793" y="5286042"/>
            <a:ext cx="1165343" cy="473532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Consultations</a:t>
            </a: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H="1" flipV="1">
            <a:off x="8174038" y="4956299"/>
            <a:ext cx="4762" cy="4905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 Box 219"/>
          <p:cNvSpPr txBox="1">
            <a:spLocks noChangeArrowheads="1"/>
          </p:cNvSpPr>
          <p:nvPr/>
        </p:nvSpPr>
        <p:spPr bwMode="auto">
          <a:xfrm>
            <a:off x="3381375" y="4478462"/>
            <a:ext cx="4111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50" b="1" dirty="0"/>
              <a:t>J</a:t>
            </a:r>
            <a:r>
              <a:rPr lang="fr-FR" altLang="fr-FR" sz="1050" b="1" dirty="0" smtClean="0"/>
              <a:t>15</a:t>
            </a:r>
          </a:p>
        </p:txBody>
      </p:sp>
      <p:sp>
        <p:nvSpPr>
          <p:cNvPr id="28" name="Text Box 219"/>
          <p:cNvSpPr txBox="1">
            <a:spLocks noChangeArrowheads="1"/>
          </p:cNvSpPr>
          <p:nvPr/>
        </p:nvSpPr>
        <p:spPr bwMode="auto">
          <a:xfrm>
            <a:off x="4462463" y="4478462"/>
            <a:ext cx="4095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50" b="1" dirty="0" smtClean="0"/>
              <a:t>J31</a:t>
            </a:r>
          </a:p>
        </p:txBody>
      </p:sp>
      <p:sp>
        <p:nvSpPr>
          <p:cNvPr id="29" name="Étoile à 5 branches 28"/>
          <p:cNvSpPr/>
          <p:nvPr/>
        </p:nvSpPr>
        <p:spPr bwMode="auto">
          <a:xfrm>
            <a:off x="2943225" y="4251449"/>
            <a:ext cx="142875" cy="16827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Text Box 219"/>
          <p:cNvSpPr txBox="1">
            <a:spLocks noChangeArrowheads="1"/>
          </p:cNvSpPr>
          <p:nvPr/>
        </p:nvSpPr>
        <p:spPr bwMode="auto">
          <a:xfrm>
            <a:off x="3482975" y="6042149"/>
            <a:ext cx="18653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050" b="1" dirty="0"/>
              <a:t>D</a:t>
            </a:r>
            <a:r>
              <a:rPr lang="fr-FR" altLang="fr-FR" sz="1050" b="1" dirty="0" smtClean="0"/>
              <a:t>osage FK506</a:t>
            </a:r>
          </a:p>
        </p:txBody>
      </p:sp>
      <p:sp>
        <p:nvSpPr>
          <p:cNvPr id="32" name="Text Box 219"/>
          <p:cNvSpPr txBox="1">
            <a:spLocks noChangeArrowheads="1"/>
          </p:cNvSpPr>
          <p:nvPr/>
        </p:nvSpPr>
        <p:spPr bwMode="auto">
          <a:xfrm>
            <a:off x="2884488" y="4478462"/>
            <a:ext cx="3349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50" b="1" dirty="0" smtClean="0"/>
              <a:t>J8</a:t>
            </a:r>
          </a:p>
        </p:txBody>
      </p:sp>
      <p:sp>
        <p:nvSpPr>
          <p:cNvPr id="33" name="Text Box 219"/>
          <p:cNvSpPr txBox="1">
            <a:spLocks noChangeArrowheads="1"/>
          </p:cNvSpPr>
          <p:nvPr/>
        </p:nvSpPr>
        <p:spPr bwMode="auto">
          <a:xfrm>
            <a:off x="3954463" y="4478462"/>
            <a:ext cx="4111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050" b="1" dirty="0" smtClean="0"/>
              <a:t>J22</a:t>
            </a:r>
          </a:p>
        </p:txBody>
      </p:sp>
      <p:sp>
        <p:nvSpPr>
          <p:cNvPr id="9249" name="Rectangle 39"/>
          <p:cNvSpPr>
            <a:spLocks noChangeArrowheads="1"/>
          </p:cNvSpPr>
          <p:nvPr/>
        </p:nvSpPr>
        <p:spPr bwMode="auto">
          <a:xfrm>
            <a:off x="3292475" y="4157787"/>
            <a:ext cx="5873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charset="0"/>
                <a:sym typeface="Wingdings" pitchFamily="2" charset="2"/>
              </a:rPr>
              <a:t></a:t>
            </a:r>
            <a:endParaRPr lang="fr-FR" altLang="fr-FR" sz="2000" b="1">
              <a:latin typeface="Arial" charset="0"/>
            </a:endParaRPr>
          </a:p>
        </p:txBody>
      </p:sp>
      <p:sp>
        <p:nvSpPr>
          <p:cNvPr id="9250" name="Rectangle 40"/>
          <p:cNvSpPr>
            <a:spLocks noChangeArrowheads="1"/>
          </p:cNvSpPr>
          <p:nvPr/>
        </p:nvSpPr>
        <p:spPr bwMode="auto">
          <a:xfrm>
            <a:off x="4386263" y="4157787"/>
            <a:ext cx="5889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charset="0"/>
                <a:sym typeface="Wingdings" pitchFamily="2" charset="2"/>
              </a:rPr>
              <a:t></a:t>
            </a:r>
            <a:endParaRPr lang="fr-FR" altLang="fr-FR" sz="2000" b="1">
              <a:latin typeface="Arial" charset="0"/>
            </a:endParaRPr>
          </a:p>
        </p:txBody>
      </p:sp>
      <p:cxnSp>
        <p:nvCxnSpPr>
          <p:cNvPr id="36" name="Connecteur droit 35"/>
          <p:cNvCxnSpPr/>
          <p:nvPr/>
        </p:nvCxnSpPr>
        <p:spPr bwMode="auto">
          <a:xfrm flipV="1">
            <a:off x="679450" y="4343524"/>
            <a:ext cx="1833563" cy="635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 bwMode="auto">
          <a:xfrm>
            <a:off x="6086475" y="4357812"/>
            <a:ext cx="769938" cy="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3" name="ZoneTexte 13"/>
          <p:cNvSpPr txBox="1">
            <a:spLocks noChangeArrowheads="1"/>
          </p:cNvSpPr>
          <p:nvPr/>
        </p:nvSpPr>
        <p:spPr bwMode="auto">
          <a:xfrm>
            <a:off x="6021388" y="3779962"/>
            <a:ext cx="1149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Suivi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charset="0"/>
              </a:rPr>
              <a:t>6 semaines</a:t>
            </a:r>
          </a:p>
        </p:txBody>
      </p:sp>
      <p:cxnSp>
        <p:nvCxnSpPr>
          <p:cNvPr id="39" name="Connecteur droit 38"/>
          <p:cNvCxnSpPr/>
          <p:nvPr/>
        </p:nvCxnSpPr>
        <p:spPr bwMode="auto">
          <a:xfrm flipV="1">
            <a:off x="6843713" y="4354637"/>
            <a:ext cx="135890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Étoile à 5 branches 39"/>
          <p:cNvSpPr/>
          <p:nvPr/>
        </p:nvSpPr>
        <p:spPr bwMode="auto">
          <a:xfrm>
            <a:off x="5653088" y="4278437"/>
            <a:ext cx="142875" cy="16827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Étoile à 5 branches 40"/>
          <p:cNvSpPr/>
          <p:nvPr/>
        </p:nvSpPr>
        <p:spPr bwMode="auto">
          <a:xfrm>
            <a:off x="3371850" y="6085012"/>
            <a:ext cx="142875" cy="16827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Étoile à 5 branches 41"/>
          <p:cNvSpPr/>
          <p:nvPr/>
        </p:nvSpPr>
        <p:spPr bwMode="auto">
          <a:xfrm>
            <a:off x="4076700" y="4273674"/>
            <a:ext cx="142875" cy="16827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58" name="Rectangle 40"/>
          <p:cNvSpPr>
            <a:spLocks noChangeArrowheads="1"/>
          </p:cNvSpPr>
          <p:nvPr/>
        </p:nvSpPr>
        <p:spPr bwMode="auto">
          <a:xfrm>
            <a:off x="3233738" y="6269310"/>
            <a:ext cx="41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Arial" charset="0"/>
                <a:sym typeface="Wingdings" pitchFamily="2" charset="2"/>
              </a:rPr>
              <a:t></a:t>
            </a:r>
            <a:endParaRPr lang="fr-FR" altLang="fr-FR" sz="2000" b="1" dirty="0">
              <a:latin typeface="Arial" charset="0"/>
            </a:endParaRPr>
          </a:p>
        </p:txBody>
      </p:sp>
      <p:sp>
        <p:nvSpPr>
          <p:cNvPr id="44" name="Text Box 219"/>
          <p:cNvSpPr txBox="1">
            <a:spLocks noChangeArrowheads="1"/>
          </p:cNvSpPr>
          <p:nvPr/>
        </p:nvSpPr>
        <p:spPr bwMode="auto">
          <a:xfrm>
            <a:off x="3506788" y="6334249"/>
            <a:ext cx="22082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fr-FR" altLang="fr-FR" sz="1050" b="1" dirty="0" smtClean="0"/>
              <a:t>Recueil données tolérance </a:t>
            </a:r>
          </a:p>
        </p:txBody>
      </p:sp>
      <p:sp>
        <p:nvSpPr>
          <p:cNvPr id="47" name="Oval 29"/>
          <p:cNvSpPr>
            <a:spLocks noChangeArrowheads="1"/>
          </p:cNvSpPr>
          <p:nvPr/>
        </p:nvSpPr>
        <p:spPr bwMode="auto">
          <a:xfrm>
            <a:off x="5147456" y="5255518"/>
            <a:ext cx="1165343" cy="473532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Consultations</a:t>
            </a:r>
          </a:p>
        </p:txBody>
      </p:sp>
      <p:sp>
        <p:nvSpPr>
          <p:cNvPr id="48" name="Oval 29"/>
          <p:cNvSpPr>
            <a:spLocks noChangeArrowheads="1"/>
          </p:cNvSpPr>
          <p:nvPr/>
        </p:nvSpPr>
        <p:spPr bwMode="auto">
          <a:xfrm>
            <a:off x="7597657" y="5286042"/>
            <a:ext cx="1165343" cy="473532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Consultations</a:t>
            </a:r>
          </a:p>
        </p:txBody>
      </p:sp>
      <p:sp>
        <p:nvSpPr>
          <p:cNvPr id="50" name="Double flèche horizontale 49"/>
          <p:cNvSpPr/>
          <p:nvPr/>
        </p:nvSpPr>
        <p:spPr bwMode="auto">
          <a:xfrm>
            <a:off x="2470945" y="3071654"/>
            <a:ext cx="3182394" cy="1086705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1600" b="1" dirty="0">
                <a:solidFill>
                  <a:schemeClr val="bg1"/>
                </a:solidFill>
              </a:rPr>
              <a:t>Traitement 2x/jour </a:t>
            </a:r>
          </a:p>
          <a:p>
            <a:pPr algn="ctr">
              <a:defRPr/>
            </a:pPr>
            <a:r>
              <a:rPr lang="fr-FR" altLang="fr-FR" sz="1600" b="1" dirty="0">
                <a:solidFill>
                  <a:schemeClr val="bg1"/>
                </a:solidFill>
              </a:rPr>
              <a:t>6 semaines</a:t>
            </a:r>
          </a:p>
        </p:txBody>
      </p:sp>
      <p:sp>
        <p:nvSpPr>
          <p:cNvPr id="43" name="Titre 1"/>
          <p:cNvSpPr>
            <a:spLocks noGrp="1"/>
          </p:cNvSpPr>
          <p:nvPr>
            <p:ph type="title"/>
          </p:nvPr>
        </p:nvSpPr>
        <p:spPr>
          <a:xfrm>
            <a:off x="-1" y="692696"/>
            <a:ext cx="9143999" cy="72008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>
                <a:solidFill>
                  <a:srgbClr val="00B0F0"/>
                </a:solidFill>
              </a:rPr>
              <a:t>TACRO : Schéma de déroulement de </a:t>
            </a:r>
            <a:r>
              <a:rPr lang="fr-FR" altLang="fr-FR" sz="3600" dirty="0" smtClean="0">
                <a:solidFill>
                  <a:srgbClr val="00B0F0"/>
                </a:solidFill>
              </a:rPr>
              <a:t>l’étude</a:t>
            </a:r>
            <a:endParaRPr lang="fr-FR" sz="3600" dirty="0"/>
          </a:p>
        </p:txBody>
      </p:sp>
      <p:sp>
        <p:nvSpPr>
          <p:cNvPr id="46" name="Rectangle 45"/>
          <p:cNvSpPr/>
          <p:nvPr/>
        </p:nvSpPr>
        <p:spPr>
          <a:xfrm>
            <a:off x="-3651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Immuno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suppresseurs</a:t>
            </a:r>
            <a:endParaRPr lang="fr-FR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2288946" y="-27739"/>
            <a:ext cx="6855053" cy="7204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" y="692696"/>
            <a:ext cx="9143998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00B0F0"/>
                </a:solidFill>
              </a:rPr>
              <a:t>TACRO : Courbe inclusion</a:t>
            </a: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115212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fr-FR" altLang="fr-FR" sz="2800" b="1" dirty="0" smtClean="0">
                <a:solidFill>
                  <a:srgbClr val="0070C0"/>
                </a:solidFill>
              </a:rPr>
              <a:t>50 </a:t>
            </a:r>
            <a:r>
              <a:rPr lang="fr-FR" altLang="fr-FR" sz="2800" b="1" dirty="0">
                <a:solidFill>
                  <a:srgbClr val="0070C0"/>
                </a:solidFill>
              </a:rPr>
              <a:t>patients inclus </a:t>
            </a:r>
            <a:endParaRPr lang="fr-FR" altLang="fr-FR" sz="2800" b="1" dirty="0" smtClean="0">
              <a:solidFill>
                <a:srgbClr val="0070C0"/>
              </a:solidFill>
            </a:endParaRPr>
          </a:p>
          <a:p>
            <a:pPr marL="457200" lvl="1" indent="0">
              <a:buClr>
                <a:srgbClr val="D02A99"/>
              </a:buClr>
              <a:buNone/>
            </a:pPr>
            <a:r>
              <a:rPr lang="fr-FR" altLang="fr-FR" sz="2400" b="1" dirty="0" smtClean="0">
                <a:solidFill>
                  <a:srgbClr val="0070C0"/>
                </a:solidFill>
              </a:rPr>
              <a:t>(Lyon 36, Montpellier 4, Clermont-Ferrand 10)</a:t>
            </a:r>
            <a:endParaRPr lang="fr-FR" altLang="fr-FR" sz="2400" b="1" dirty="0">
              <a:solidFill>
                <a:srgbClr val="0070C0"/>
              </a:solidFill>
            </a:endParaRPr>
          </a:p>
          <a:p>
            <a:pPr>
              <a:buClr>
                <a:srgbClr val="D02A99"/>
              </a:buClr>
            </a:pPr>
            <a:endParaRPr lang="fr-FR" altLang="fr-FR" sz="2000" b="1" dirty="0"/>
          </a:p>
        </p:txBody>
      </p:sp>
      <p:sp>
        <p:nvSpPr>
          <p:cNvPr id="2" name="AutoShape 2" descr="Résultat de recherche d'images pour &quot;protopic tub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422240"/>
              </p:ext>
            </p:extLst>
          </p:nvPr>
        </p:nvGraphicFramePr>
        <p:xfrm>
          <a:off x="548701" y="1556792"/>
          <a:ext cx="8197307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-3651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Immuno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suppresseurs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288946" y="-27739"/>
            <a:ext cx="6855053" cy="7204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3" y="706686"/>
            <a:ext cx="9180511" cy="70609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>
                <a:solidFill>
                  <a:srgbClr val="00B0F0"/>
                </a:solidFill>
              </a:rPr>
              <a:t>TACRO </a:t>
            </a:r>
            <a:r>
              <a:rPr lang="fr-FR" altLang="fr-FR" sz="3600" dirty="0" smtClean="0">
                <a:solidFill>
                  <a:srgbClr val="00B0F0"/>
                </a:solidFill>
              </a:rPr>
              <a:t>: Résultats provisoires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-3651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Immuno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suppresseurs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288946" y="-27739"/>
            <a:ext cx="6855053" cy="7204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127198"/>
              </p:ext>
            </p:extLst>
          </p:nvPr>
        </p:nvGraphicFramePr>
        <p:xfrm>
          <a:off x="971600" y="1396615"/>
          <a:ext cx="7056784" cy="405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976886" y="342594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-125</a:t>
            </a:r>
          </a:p>
          <a:p>
            <a:pPr algn="ctr"/>
            <a:r>
              <a:rPr lang="fr-FR" sz="1200" b="1" dirty="0" smtClean="0"/>
              <a:t>mn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427984" y="390343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-60</a:t>
            </a:r>
          </a:p>
          <a:p>
            <a:pPr algn="ctr"/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mn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31584" y="5807005"/>
            <a:ext cx="373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Groupe A </a:t>
            </a:r>
            <a:r>
              <a:rPr lang="fr-FR" dirty="0" smtClean="0"/>
              <a:t>: chez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60%</a:t>
            </a:r>
            <a:r>
              <a:rPr lang="fr-FR" dirty="0" smtClean="0"/>
              <a:t> des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Groupe B</a:t>
            </a:r>
            <a:r>
              <a:rPr lang="fr-FR" dirty="0" smtClean="0"/>
              <a:t> : chez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40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fr-FR" dirty="0"/>
              <a:t> des patients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544" y="580700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Amélioration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(</a:t>
            </a:r>
            <a:r>
              <a:rPr lang="fr-FR" dirty="0"/>
              <a:t>réduction de 30% des épistaxis</a:t>
            </a:r>
            <a:r>
              <a:rPr lang="fr-FR" dirty="0" smtClean="0"/>
              <a:t>)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3" y="706686"/>
            <a:ext cx="9180511" cy="706090"/>
          </a:xfrm>
        </p:spPr>
        <p:txBody>
          <a:bodyPr>
            <a:normAutofit/>
          </a:bodyPr>
          <a:lstStyle/>
          <a:p>
            <a:pPr algn="ctr"/>
            <a:r>
              <a:rPr lang="fr-FR" altLang="fr-FR" sz="3600" dirty="0">
                <a:solidFill>
                  <a:srgbClr val="00B0F0"/>
                </a:solidFill>
              </a:rPr>
              <a:t>TACRO </a:t>
            </a:r>
            <a:r>
              <a:rPr lang="fr-FR" altLang="fr-FR" sz="3600" dirty="0" smtClean="0">
                <a:solidFill>
                  <a:srgbClr val="00B0F0"/>
                </a:solidFill>
              </a:rPr>
              <a:t>: Résultats provisoires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840562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Tolérance: 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54 évènements indésirables déclarés au total dont 38 reliés au traitement à l’essai, 21 dans le groupe A, 17 dans le groupe B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Sensation de brûlure ou de picotement dans le nez groupe A = 9 patients / groupe B = 3 patients</a:t>
            </a:r>
            <a:endParaRPr lang="fr-FR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ð"/>
            </a:pPr>
            <a:r>
              <a:rPr lang="fr-FR" b="1" dirty="0" smtClean="0">
                <a:solidFill>
                  <a:srgbClr val="002060"/>
                </a:solidFill>
              </a:rPr>
              <a:t>Bonne tolérance</a:t>
            </a:r>
            <a:r>
              <a:rPr lang="fr-FR" dirty="0" smtClean="0">
                <a:solidFill>
                  <a:srgbClr val="002060"/>
                </a:solidFill>
              </a:rPr>
              <a:t>, pas d’arrêt de traitement </a:t>
            </a:r>
            <a:endParaRPr lang="fr-FR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rgbClr val="002060"/>
                </a:solidFill>
              </a:rPr>
              <a:t>Taux d’hémoglobine et de Ferritine : pas de différence significative entre les deux groupes</a:t>
            </a:r>
            <a:endParaRPr lang="fr-FR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rgbClr val="002060"/>
                </a:solidFill>
              </a:rPr>
              <a:t>Pas </a:t>
            </a:r>
            <a:r>
              <a:rPr lang="fr-FR" dirty="0" smtClean="0">
                <a:solidFill>
                  <a:srgbClr val="002060"/>
                </a:solidFill>
              </a:rPr>
              <a:t>de passage </a:t>
            </a:r>
            <a:r>
              <a:rPr lang="fr-FR" dirty="0" smtClean="0">
                <a:solidFill>
                  <a:srgbClr val="002060"/>
                </a:solidFill>
              </a:rPr>
              <a:t>significatif du </a:t>
            </a:r>
            <a:r>
              <a:rPr lang="fr-FR" dirty="0" err="1" smtClean="0">
                <a:solidFill>
                  <a:srgbClr val="002060"/>
                </a:solidFill>
              </a:rPr>
              <a:t>Tacrolimus</a:t>
            </a:r>
            <a:r>
              <a:rPr lang="fr-FR" dirty="0" smtClean="0">
                <a:solidFill>
                  <a:srgbClr val="002060"/>
                </a:solidFill>
              </a:rPr>
              <a:t> dans la circulation </a:t>
            </a:r>
            <a:r>
              <a:rPr lang="fr-FR" dirty="0" smtClean="0">
                <a:solidFill>
                  <a:srgbClr val="002060"/>
                </a:solidFill>
              </a:rPr>
              <a:t>sanguine</a:t>
            </a:r>
            <a:endParaRPr lang="fr-F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-36512" y="-2738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Immuno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suppresseurs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288946" y="-27739"/>
            <a:ext cx="6855053" cy="7204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TACROLIMUS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M 2016 TEMPO">
  <a:themeElements>
    <a:clrScheme name="HCL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5EF"/>
      </a:accent1>
      <a:accent2>
        <a:srgbClr val="F58153"/>
      </a:accent2>
      <a:accent3>
        <a:srgbClr val="9374BC"/>
      </a:accent3>
      <a:accent4>
        <a:srgbClr val="F3C33D"/>
      </a:accent4>
      <a:accent5>
        <a:srgbClr val="90D09F"/>
      </a:accent5>
      <a:accent6>
        <a:srgbClr val="F58153"/>
      </a:accent6>
      <a:hlink>
        <a:srgbClr val="00B5EF"/>
      </a:hlink>
      <a:folHlink>
        <a:srgbClr val="483166"/>
      </a:folHlink>
    </a:clrScheme>
    <a:fontScheme name="polices HC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JIM 2016 TEMPO</Template>
  <TotalTime>4682</TotalTime>
  <Words>1304</Words>
  <Application>Microsoft Office PowerPoint</Application>
  <PresentationFormat>Affichage à l'écran (4:3)</PresentationFormat>
  <Paragraphs>316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JIM 2016 TEMPO</vt:lpstr>
      <vt:lpstr>Maladie de rendu-osler  la recherche médicale</vt:lpstr>
      <vt:lpstr>Objectif principal</vt:lpstr>
      <vt:lpstr>Médicaments candidats</vt:lpstr>
      <vt:lpstr>Présentation PowerPoint</vt:lpstr>
      <vt:lpstr>Présentation PowerPoint</vt:lpstr>
      <vt:lpstr>TACRO : Schéma de déroulement de l’étude</vt:lpstr>
      <vt:lpstr>Présentation PowerPoint</vt:lpstr>
      <vt:lpstr>TACRO : Résultats provisoires</vt:lpstr>
      <vt:lpstr>TACRO : Résultats provisoires</vt:lpstr>
      <vt:lpstr>TACRO : Conclusions</vt:lpstr>
      <vt:lpstr>Présentation PowerPoint</vt:lpstr>
      <vt:lpstr>Présentation PowerPoint</vt:lpstr>
      <vt:lpstr>BABH Efficacité du bevacizumab dans les hémorragies sévères  associées à la maladie de Rendu-Osler.  Etude nationale multicentrique, randomisée versus placebo.</vt:lpstr>
      <vt:lpstr>BABH: Schéma du déroulement de l’étude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Hospices Civils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  Efficacité du TIMOLOL en administration nasale pour le traitement des épistaxis dans la maladie de Rendu Osler Essai randomisé en double insu contre placebo</dc:title>
  <dc:creator>FARGETON, Anne-emmanuelle</dc:creator>
  <cp:lastModifiedBy>FARGETON, Anne-Emmanuelle</cp:lastModifiedBy>
  <cp:revision>145</cp:revision>
  <dcterms:created xsi:type="dcterms:W3CDTF">2016-02-29T11:36:27Z</dcterms:created>
  <dcterms:modified xsi:type="dcterms:W3CDTF">2019-03-15T10:27:19Z</dcterms:modified>
</cp:coreProperties>
</file>